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0" r:id="rId2"/>
    <p:sldId id="268" r:id="rId3"/>
    <p:sldId id="270" r:id="rId4"/>
    <p:sldId id="271" r:id="rId5"/>
    <p:sldId id="272" r:id="rId6"/>
    <p:sldId id="277" r:id="rId7"/>
    <p:sldId id="275" r:id="rId8"/>
    <p:sldId id="273" r:id="rId9"/>
    <p:sldId id="274" r:id="rId10"/>
    <p:sldId id="269" r:id="rId11"/>
    <p:sldId id="331" r:id="rId12"/>
    <p:sldId id="258" r:id="rId13"/>
    <p:sldId id="259" r:id="rId14"/>
    <p:sldId id="260" r:id="rId15"/>
    <p:sldId id="265" r:id="rId16"/>
    <p:sldId id="345" r:id="rId17"/>
    <p:sldId id="346" r:id="rId18"/>
    <p:sldId id="347" r:id="rId19"/>
    <p:sldId id="348" r:id="rId20"/>
    <p:sldId id="333" r:id="rId21"/>
    <p:sldId id="332" r:id="rId22"/>
    <p:sldId id="334" r:id="rId23"/>
    <p:sldId id="338" r:id="rId24"/>
    <p:sldId id="335" r:id="rId25"/>
    <p:sldId id="337" r:id="rId26"/>
    <p:sldId id="336" r:id="rId27"/>
    <p:sldId id="349" r:id="rId28"/>
    <p:sldId id="308" r:id="rId29"/>
    <p:sldId id="283" r:id="rId30"/>
    <p:sldId id="306" r:id="rId31"/>
    <p:sldId id="302" r:id="rId32"/>
    <p:sldId id="303" r:id="rId33"/>
    <p:sldId id="304" r:id="rId34"/>
    <p:sldId id="305" r:id="rId35"/>
    <p:sldId id="301" r:id="rId36"/>
    <p:sldId id="307" r:id="rId37"/>
    <p:sldId id="322" r:id="rId38"/>
    <p:sldId id="343" r:id="rId39"/>
    <p:sldId id="344" r:id="rId40"/>
    <p:sldId id="312" r:id="rId41"/>
    <p:sldId id="313" r:id="rId42"/>
    <p:sldId id="315" r:id="rId43"/>
    <p:sldId id="316" r:id="rId44"/>
    <p:sldId id="317" r:id="rId45"/>
    <p:sldId id="314" r:id="rId46"/>
    <p:sldId id="321" r:id="rId47"/>
    <p:sldId id="299" r:id="rId48"/>
    <p:sldId id="300" r:id="rId49"/>
    <p:sldId id="320" r:id="rId50"/>
    <p:sldId id="309"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4995" autoAdjust="0"/>
    <p:restoredTop sz="94660"/>
  </p:normalViewPr>
  <p:slideViewPr>
    <p:cSldViewPr snapToGrid="0">
      <p:cViewPr varScale="1">
        <p:scale>
          <a:sx n="164" d="100"/>
          <a:sy n="164" d="100"/>
        </p:scale>
        <p:origin x="1752" y="144"/>
      </p:cViewPr>
      <p:guideLst/>
    </p:cSldViewPr>
  </p:slideViewPr>
  <p:notesTextViewPr>
    <p:cViewPr>
      <p:scale>
        <a:sx n="1" d="1"/>
        <a:sy n="1" d="1"/>
      </p:scale>
      <p:origin x="0" y="0"/>
    </p:cViewPr>
  </p:notesTextViewPr>
  <p:sorterViewPr>
    <p:cViewPr varScale="1">
      <p:scale>
        <a:sx n="100" d="100"/>
        <a:sy n="100" d="100"/>
      </p:scale>
      <p:origin x="0" y="-115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按一下以編輯母片副標題樣式</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10495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74251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1123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63158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83936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95650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34057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7395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3201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42715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2159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47907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thomasnelson/working-with-dna-sequence-data-for-ml"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454891" y="1311562"/>
            <a:ext cx="8107218" cy="655927"/>
          </a:xfrm>
        </p:spPr>
        <p:txBody>
          <a:bodyPr>
            <a:normAutofit fontScale="90000"/>
          </a:bodyPr>
          <a:lstStyle/>
          <a:p>
            <a:r>
              <a:rPr lang="en-US" altLang="zh-TW" sz="4400" dirty="0" err="1"/>
              <a:t>PyTorch</a:t>
            </a:r>
            <a:r>
              <a:rPr lang="en-US" altLang="zh-TW" sz="4400" dirty="0"/>
              <a:t> </a:t>
            </a:r>
            <a:r>
              <a:rPr lang="zh-TW" altLang="en-US" sz="4400" dirty="0"/>
              <a:t>深度學習實作班</a:t>
            </a:r>
          </a:p>
        </p:txBody>
      </p:sp>
      <p:sp>
        <p:nvSpPr>
          <p:cNvPr id="4" name="矩形 3"/>
          <p:cNvSpPr/>
          <p:nvPr/>
        </p:nvSpPr>
        <p:spPr>
          <a:xfrm>
            <a:off x="0" y="131726"/>
            <a:ext cx="9144000" cy="523220"/>
          </a:xfrm>
          <a:prstGeom prst="rect">
            <a:avLst/>
          </a:prstGeom>
          <a:solidFill>
            <a:schemeClr val="accent1">
              <a:lumMod val="20000"/>
              <a:lumOff val="80000"/>
            </a:schemeClr>
          </a:solidFill>
          <a:ln>
            <a:noFill/>
          </a:ln>
        </p:spPr>
        <p:txBody>
          <a:bodyPr wrap="square">
            <a:spAutoFit/>
          </a:bodyPr>
          <a:lstStyle/>
          <a:p>
            <a:r>
              <a:rPr lang="zh-TW" altLang="en-US" sz="2800" b="1" dirty="0">
                <a:effectLst>
                  <a:outerShdw blurRad="38100" dist="38100" dir="2700000" algn="tl">
                    <a:srgbClr val="000000">
                      <a:alpha val="43137"/>
                    </a:srgbClr>
                  </a:outerShdw>
                </a:effectLst>
              </a:rPr>
              <a:t>經濟部工業局</a:t>
            </a:r>
            <a:r>
              <a:rPr lang="en-US" altLang="zh-TW" sz="2800" b="1" dirty="0">
                <a:effectLst>
                  <a:outerShdw blurRad="38100" dist="38100" dir="2700000" algn="tl">
                    <a:srgbClr val="000000">
                      <a:alpha val="43137"/>
                    </a:srgbClr>
                  </a:outerShdw>
                </a:effectLst>
              </a:rPr>
              <a:t>108</a:t>
            </a:r>
            <a:r>
              <a:rPr lang="zh-TW" altLang="en-US" sz="2800" b="1" dirty="0">
                <a:effectLst>
                  <a:outerShdw blurRad="38100" dist="38100" dir="2700000" algn="tl">
                    <a:srgbClr val="000000">
                      <a:alpha val="43137"/>
                    </a:srgbClr>
                  </a:outerShdw>
                </a:effectLst>
              </a:rPr>
              <a:t>年度「</a:t>
            </a:r>
            <a:r>
              <a:rPr lang="en-US" altLang="zh-TW" sz="2800" b="1" dirty="0">
                <a:effectLst>
                  <a:outerShdw blurRad="38100" dist="38100" dir="2700000" algn="tl">
                    <a:srgbClr val="000000">
                      <a:alpha val="43137"/>
                    </a:srgbClr>
                  </a:outerShdw>
                </a:effectLst>
              </a:rPr>
              <a:t>AI </a:t>
            </a:r>
            <a:r>
              <a:rPr lang="zh-TW" altLang="en-US" sz="2800" b="1" dirty="0">
                <a:effectLst>
                  <a:outerShdw blurRad="38100" dist="38100" dir="2700000" algn="tl">
                    <a:srgbClr val="000000">
                      <a:alpha val="43137"/>
                    </a:srgbClr>
                  </a:outerShdw>
                </a:effectLst>
              </a:rPr>
              <a:t>智慧應用新世代人才培育計畫」</a:t>
            </a:r>
          </a:p>
        </p:txBody>
      </p:sp>
      <p:sp>
        <p:nvSpPr>
          <p:cNvPr id="5" name="矩形 4"/>
          <p:cNvSpPr/>
          <p:nvPr/>
        </p:nvSpPr>
        <p:spPr>
          <a:xfrm>
            <a:off x="2286000" y="2717907"/>
            <a:ext cx="4572000" cy="2308324"/>
          </a:xfrm>
          <a:prstGeom prst="rect">
            <a:avLst/>
          </a:prstGeom>
        </p:spPr>
        <p:txBody>
          <a:bodyPr>
            <a:spAutoFit/>
          </a:bodyPr>
          <a:lstStyle/>
          <a:p>
            <a:r>
              <a:rPr lang="zh-TW" altLang="en-US" sz="4800" dirty="0"/>
              <a:t>遞歸神經網絡</a:t>
            </a:r>
            <a:r>
              <a:rPr lang="en-US" altLang="zh-TW" sz="4800" b="1" dirty="0">
                <a:solidFill>
                  <a:srgbClr val="FF0000"/>
                </a:solidFill>
                <a:effectLst>
                  <a:outerShdw blurRad="38100" dist="38100" dir="2700000" algn="tl">
                    <a:srgbClr val="000000">
                      <a:alpha val="43137"/>
                    </a:srgbClr>
                  </a:outerShdw>
                </a:effectLst>
              </a:rPr>
              <a:t>Recurrent</a:t>
            </a:r>
          </a:p>
          <a:p>
            <a:r>
              <a:rPr lang="en-US" altLang="zh-TW" sz="4800" dirty="0"/>
              <a:t>Neural Network</a:t>
            </a:r>
            <a:endParaRPr lang="zh-TW" altLang="en-US" sz="4800" dirty="0"/>
          </a:p>
        </p:txBody>
      </p:sp>
      <p:sp>
        <p:nvSpPr>
          <p:cNvPr id="6" name="矩形 5"/>
          <p:cNvSpPr/>
          <p:nvPr/>
        </p:nvSpPr>
        <p:spPr>
          <a:xfrm>
            <a:off x="586509" y="5793616"/>
            <a:ext cx="4572000" cy="646331"/>
          </a:xfrm>
          <a:prstGeom prst="rect">
            <a:avLst/>
          </a:prstGeom>
        </p:spPr>
        <p:txBody>
          <a:bodyPr>
            <a:spAutoFit/>
          </a:bodyPr>
          <a:lstStyle/>
          <a:p>
            <a:r>
              <a:rPr lang="en-US" altLang="zh-TW" dirty="0"/>
              <a:t>from </a:t>
            </a:r>
            <a:r>
              <a:rPr lang="en-US" altLang="zh-TW" dirty="0" err="1"/>
              <a:t>IPython.display</a:t>
            </a:r>
            <a:r>
              <a:rPr lang="en-US" altLang="zh-TW" dirty="0"/>
              <a:t> import </a:t>
            </a:r>
            <a:r>
              <a:rPr lang="en-US" altLang="zh-TW" dirty="0" err="1"/>
              <a:t>YouTubeVideo</a:t>
            </a:r>
            <a:endParaRPr lang="en-US" altLang="zh-TW" dirty="0"/>
          </a:p>
          <a:p>
            <a:r>
              <a:rPr lang="en-US" altLang="zh-TW" dirty="0" err="1"/>
              <a:t>YouTubeVideo</a:t>
            </a:r>
            <a:r>
              <a:rPr lang="en-US" altLang="zh-TW" dirty="0"/>
              <a:t>('m_dBwwDJ4uo')</a:t>
            </a:r>
            <a:endParaRPr lang="zh-TW" altLang="en-US" dirty="0"/>
          </a:p>
        </p:txBody>
      </p:sp>
    </p:spTree>
    <p:extLst>
      <p:ext uri="{BB962C8B-B14F-4D97-AF65-F5344CB8AC3E}">
        <p14:creationId xmlns:p14="http://schemas.microsoft.com/office/powerpoint/2010/main" val="21961171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105" y="1018370"/>
            <a:ext cx="7339189" cy="830997"/>
          </a:xfrm>
          <a:prstGeom prst="rect">
            <a:avLst/>
          </a:prstGeom>
        </p:spPr>
        <p:txBody>
          <a:bodyPr wrap="none">
            <a:spAutoFit/>
          </a:bodyPr>
          <a:lstStyle/>
          <a:p>
            <a:r>
              <a:rPr lang="en-US" altLang="zh-TW" sz="4800" dirty="0"/>
              <a:t>DNA Sequence Data Analysis</a:t>
            </a:r>
            <a:endParaRPr lang="zh-TW" altLang="en-US" sz="4800" dirty="0"/>
          </a:p>
        </p:txBody>
      </p:sp>
      <p:sp>
        <p:nvSpPr>
          <p:cNvPr id="3" name="矩形 2"/>
          <p:cNvSpPr/>
          <p:nvPr/>
        </p:nvSpPr>
        <p:spPr>
          <a:xfrm>
            <a:off x="841816" y="2265280"/>
            <a:ext cx="7781361" cy="646331"/>
          </a:xfrm>
          <a:prstGeom prst="rect">
            <a:avLst/>
          </a:prstGeom>
        </p:spPr>
        <p:txBody>
          <a:bodyPr wrap="none">
            <a:spAutoFit/>
          </a:bodyPr>
          <a:lstStyle/>
          <a:p>
            <a:r>
              <a:rPr lang="en-US" altLang="zh-TW" dirty="0"/>
              <a:t>Working with DNA sequence data for ML</a:t>
            </a:r>
          </a:p>
          <a:p>
            <a:r>
              <a:rPr lang="en-US" altLang="zh-TW" dirty="0">
                <a:hlinkClick r:id="rId2"/>
              </a:rPr>
              <a:t>https://www.kaggle.com/thomasnelson/working-with-dna-sequence-data-for-ml</a:t>
            </a:r>
            <a:endParaRPr lang="zh-TW" altLang="en-US" dirty="0"/>
          </a:p>
        </p:txBody>
      </p:sp>
      <p:pic>
        <p:nvPicPr>
          <p:cNvPr id="4" name="圖片 3"/>
          <p:cNvPicPr>
            <a:picLocks noChangeAspect="1"/>
          </p:cNvPicPr>
          <p:nvPr/>
        </p:nvPicPr>
        <p:blipFill>
          <a:blip r:embed="rId3"/>
          <a:stretch>
            <a:fillRect/>
          </a:stretch>
        </p:blipFill>
        <p:spPr>
          <a:xfrm>
            <a:off x="841816" y="3161269"/>
            <a:ext cx="2812906" cy="3258192"/>
          </a:xfrm>
          <a:prstGeom prst="rect">
            <a:avLst/>
          </a:prstGeom>
        </p:spPr>
      </p:pic>
      <p:pic>
        <p:nvPicPr>
          <p:cNvPr id="5" name="圖片 4"/>
          <p:cNvPicPr>
            <a:picLocks noChangeAspect="1"/>
          </p:cNvPicPr>
          <p:nvPr/>
        </p:nvPicPr>
        <p:blipFill>
          <a:blip r:embed="rId4"/>
          <a:stretch>
            <a:fillRect/>
          </a:stretch>
        </p:blipFill>
        <p:spPr>
          <a:xfrm>
            <a:off x="3827621" y="3537556"/>
            <a:ext cx="4795556" cy="2295503"/>
          </a:xfrm>
          <a:prstGeom prst="rect">
            <a:avLst/>
          </a:prstGeom>
        </p:spPr>
      </p:pic>
    </p:spTree>
    <p:extLst>
      <p:ext uri="{BB962C8B-B14F-4D97-AF65-F5344CB8AC3E}">
        <p14:creationId xmlns:p14="http://schemas.microsoft.com/office/powerpoint/2010/main" val="23951102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Sequence Data</a:t>
            </a:r>
          </a:p>
          <a:p>
            <a:pPr algn="ctr"/>
            <a:r>
              <a:rPr lang="zh-TW" altLang="en-US" sz="6600" dirty="0"/>
              <a:t>的分析</a:t>
            </a:r>
            <a:r>
              <a:rPr lang="en-US" altLang="zh-TW" sz="6600" dirty="0"/>
              <a:t>(2)</a:t>
            </a:r>
          </a:p>
          <a:p>
            <a:pPr algn="ctr"/>
            <a:r>
              <a:rPr lang="en-US" altLang="zh-TW" sz="6600" dirty="0"/>
              <a:t>NLP</a:t>
            </a:r>
            <a:endParaRPr lang="zh-TW" altLang="en-US" sz="6600" dirty="0"/>
          </a:p>
        </p:txBody>
      </p:sp>
    </p:spTree>
    <p:extLst>
      <p:ext uri="{BB962C8B-B14F-4D97-AF65-F5344CB8AC3E}">
        <p14:creationId xmlns:p14="http://schemas.microsoft.com/office/powerpoint/2010/main" val="4037842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a:t>RNN  for…..</a:t>
            </a:r>
          </a:p>
        </p:txBody>
      </p:sp>
      <p:sp>
        <p:nvSpPr>
          <p:cNvPr id="4" name="矩形 3"/>
          <p:cNvSpPr/>
          <p:nvPr/>
        </p:nvSpPr>
        <p:spPr>
          <a:xfrm>
            <a:off x="707752" y="5972432"/>
            <a:ext cx="6418221" cy="646331"/>
          </a:xfrm>
          <a:prstGeom prst="rect">
            <a:avLst/>
          </a:prstGeom>
        </p:spPr>
        <p:txBody>
          <a:bodyPr wrap="square">
            <a:spAutoFit/>
          </a:bodyPr>
          <a:lstStyle/>
          <a:p>
            <a:r>
              <a:rPr lang="en-US" altLang="zh-TW" dirty="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22074003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a:effectLst>
                  <a:outerShdw blurRad="38100" dist="38100" dir="2700000" algn="tl">
                    <a:srgbClr val="000000">
                      <a:alpha val="43137"/>
                    </a:srgbClr>
                  </a:outerShdw>
                </a:effectLst>
              </a:rPr>
              <a:t>NLP</a:t>
            </a:r>
            <a:r>
              <a:rPr lang="zh-TW" altLang="en-US" b="1" dirty="0">
                <a:effectLst>
                  <a:outerShdw blurRad="38100" dist="38100" dir="2700000" algn="tl">
                    <a:srgbClr val="000000">
                      <a:alpha val="43137"/>
                    </a:srgbClr>
                  </a:outerShdw>
                </a:effectLst>
              </a:rPr>
              <a:t> </a:t>
            </a:r>
            <a:r>
              <a:rPr lang="en-US" altLang="zh-TW" sz="2000" b="1" dirty="0">
                <a:effectLst>
                  <a:outerShdw blurRad="38100" dist="38100" dir="2700000" algn="tl">
                    <a:srgbClr val="000000">
                      <a:alpha val="43137"/>
                    </a:srgbClr>
                  </a:outerShdw>
                </a:effectLst>
              </a:rPr>
              <a:t>Natural Language Processing</a:t>
            </a:r>
            <a:r>
              <a:rPr lang="zh-TW" altLang="en-US" sz="2000" b="1" dirty="0">
                <a:effectLst>
                  <a:outerShdw blurRad="38100" dist="38100" dir="2700000" algn="tl">
                    <a:srgbClr val="000000">
                      <a:alpha val="43137"/>
                    </a:srgbClr>
                  </a:outerShdw>
                </a:effectLst>
              </a:rPr>
              <a:t> </a:t>
            </a:r>
            <a:r>
              <a:rPr lang="zh-TW" altLang="en-US" sz="3200" b="1" dirty="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lstStyle/>
          <a:p>
            <a:r>
              <a:rPr lang="zh-TW" altLang="en-US" dirty="0"/>
              <a:t>自然語言處理（</a:t>
            </a:r>
            <a:r>
              <a:rPr lang="en-US" altLang="zh-TW" dirty="0"/>
              <a:t>Natural Language Processing</a:t>
            </a:r>
            <a:r>
              <a:rPr lang="zh-TW" altLang="en-US" dirty="0"/>
              <a:t>，</a:t>
            </a:r>
            <a:r>
              <a:rPr lang="en-US" altLang="zh-TW" dirty="0"/>
              <a:t>NLP</a:t>
            </a:r>
            <a:r>
              <a:rPr lang="zh-TW" altLang="en-US" dirty="0"/>
              <a:t>）是人工智慧和語言學領域的分支學科。</a:t>
            </a:r>
            <a:endParaRPr lang="en-US" altLang="zh-TW" dirty="0"/>
          </a:p>
          <a:p>
            <a:r>
              <a:rPr lang="zh-TW" altLang="en-US" dirty="0"/>
              <a:t>此領域探討如何處理及運用自然語言；自然語言處理包括多方面和步驟，基本有認知、理解、生成等部分。</a:t>
            </a:r>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a:t>https://zh.wikipedia.org/wiki/</a:t>
            </a:r>
            <a:r>
              <a:rPr lang="zh-TW" altLang="en-US" dirty="0"/>
              <a:t>自然語言處理</a:t>
            </a:r>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2397770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628650" y="1825625"/>
            <a:ext cx="5129599" cy="4351338"/>
          </a:xfrm>
        </p:spPr>
        <p:txBody>
          <a:bodyPr>
            <a:normAutofit fontScale="55000" lnSpcReduction="20000"/>
          </a:bodyPr>
          <a:lstStyle/>
          <a:p>
            <a:pPr marL="0" indent="0">
              <a:buNone/>
            </a:pPr>
            <a:r>
              <a:rPr lang="zh-TW" altLang="en-US" b="1" dirty="0">
                <a:effectLst>
                  <a:outerShdw blurRad="38100" dist="38100" dir="2700000" algn="tl">
                    <a:srgbClr val="000000">
                      <a:alpha val="43137"/>
                    </a:srgbClr>
                  </a:outerShdw>
                </a:effectLst>
              </a:rPr>
              <a:t>文字朗讀（</a:t>
            </a:r>
            <a:r>
              <a:rPr lang="en-US" altLang="zh-TW" b="1" dirty="0">
                <a:effectLst>
                  <a:outerShdw blurRad="38100" dist="38100" dir="2700000" algn="tl">
                    <a:srgbClr val="000000">
                      <a:alpha val="43137"/>
                    </a:srgbClr>
                  </a:outerShdw>
                </a:effectLst>
              </a:rPr>
              <a:t>Text to speech</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語音合成（</a:t>
            </a:r>
            <a:r>
              <a:rPr lang="en-US" altLang="zh-TW" b="1" dirty="0">
                <a:effectLst>
                  <a:outerShdw blurRad="38100" dist="38100" dir="2700000" algn="tl">
                    <a:srgbClr val="000000">
                      <a:alpha val="43137"/>
                    </a:srgbClr>
                  </a:outerShdw>
                </a:effectLst>
              </a:rPr>
              <a:t>Speech synthesis</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語音識別（</a:t>
            </a:r>
            <a:r>
              <a:rPr lang="en-US" altLang="zh-TW" b="1" dirty="0">
                <a:effectLst>
                  <a:outerShdw blurRad="38100" dist="38100" dir="2700000" algn="tl">
                    <a:srgbClr val="000000">
                      <a:alpha val="43137"/>
                    </a:srgbClr>
                  </a:outerShdw>
                </a:effectLst>
              </a:rPr>
              <a:t>Speech recognition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中文自動分詞（</a:t>
            </a:r>
            <a:r>
              <a:rPr lang="en-US" altLang="zh-TW" b="1" dirty="0">
                <a:effectLst>
                  <a:outerShdw blurRad="38100" dist="38100" dir="2700000" algn="tl">
                    <a:srgbClr val="000000">
                      <a:alpha val="43137"/>
                    </a:srgbClr>
                  </a:outerShdw>
                </a:effectLst>
              </a:rPr>
              <a:t>Chinese word segmentation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詞性標註（</a:t>
            </a:r>
            <a:r>
              <a:rPr lang="en-US" altLang="zh-TW" b="1" dirty="0">
                <a:effectLst>
                  <a:outerShdw blurRad="38100" dist="38100" dir="2700000" algn="tl">
                    <a:srgbClr val="000000">
                      <a:alpha val="43137"/>
                    </a:srgbClr>
                  </a:outerShdw>
                </a:effectLst>
              </a:rPr>
              <a:t>Part-of-speech tagging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句法分析（</a:t>
            </a:r>
            <a:r>
              <a:rPr lang="en-US" altLang="zh-TW" b="1" dirty="0">
                <a:effectLst>
                  <a:outerShdw blurRad="38100" dist="38100" dir="2700000" algn="tl">
                    <a:srgbClr val="000000">
                      <a:alpha val="43137"/>
                    </a:srgbClr>
                  </a:outerShdw>
                </a:effectLst>
              </a:rPr>
              <a:t>Parsing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自然語言生成（</a:t>
            </a:r>
            <a:r>
              <a:rPr lang="en-US" altLang="zh-TW" b="1" dirty="0">
                <a:effectLst>
                  <a:outerShdw blurRad="38100" dist="38100" dir="2700000" algn="tl">
                    <a:srgbClr val="000000">
                      <a:alpha val="43137"/>
                    </a:srgbClr>
                  </a:outerShdw>
                </a:effectLst>
              </a:rPr>
              <a:t>Natural language generation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文字分類（</a:t>
            </a:r>
            <a:r>
              <a:rPr lang="en-US" altLang="zh-TW" b="1" dirty="0">
                <a:effectLst>
                  <a:outerShdw blurRad="38100" dist="38100" dir="2700000" algn="tl">
                    <a:srgbClr val="000000">
                      <a:alpha val="43137"/>
                    </a:srgbClr>
                  </a:outerShdw>
                </a:effectLst>
              </a:rPr>
              <a:t>Text categorization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資訊檢索（</a:t>
            </a:r>
            <a:r>
              <a:rPr lang="en-US" altLang="zh-TW" b="1" dirty="0">
                <a:effectLst>
                  <a:outerShdw blurRad="38100" dist="38100" dir="2700000" algn="tl">
                    <a:srgbClr val="000000">
                      <a:alpha val="43137"/>
                    </a:srgbClr>
                  </a:outerShdw>
                </a:effectLst>
              </a:rPr>
              <a:t>Information retrieval</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資訊抽取（</a:t>
            </a:r>
            <a:r>
              <a:rPr lang="en-US" altLang="zh-TW" b="1" dirty="0">
                <a:effectLst>
                  <a:outerShdw blurRad="38100" dist="38100" dir="2700000" algn="tl">
                    <a:srgbClr val="000000">
                      <a:alpha val="43137"/>
                    </a:srgbClr>
                  </a:outerShdw>
                </a:effectLst>
              </a:rPr>
              <a:t>Information extraction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文字校對（</a:t>
            </a:r>
            <a:r>
              <a:rPr lang="en-US" altLang="zh-TW" b="1" dirty="0">
                <a:effectLst>
                  <a:outerShdw blurRad="38100" dist="38100" dir="2700000" algn="tl">
                    <a:srgbClr val="000000">
                      <a:alpha val="43137"/>
                    </a:srgbClr>
                  </a:outerShdw>
                </a:effectLst>
              </a:rPr>
              <a:t>Text-proofing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問答系統（</a:t>
            </a:r>
            <a:r>
              <a:rPr lang="en-US" altLang="zh-TW" b="1" dirty="0">
                <a:effectLst>
                  <a:outerShdw blurRad="38100" dist="38100" dir="2700000" algn="tl">
                    <a:srgbClr val="000000">
                      <a:alpha val="43137"/>
                    </a:srgbClr>
                  </a:outerShdw>
                </a:effectLst>
              </a:rPr>
              <a:t>Question answering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機器翻譯（</a:t>
            </a:r>
            <a:r>
              <a:rPr lang="en-US" altLang="zh-TW" b="1" dirty="0">
                <a:effectLst>
                  <a:outerShdw blurRad="38100" dist="38100" dir="2700000" algn="tl">
                    <a:srgbClr val="000000">
                      <a:alpha val="43137"/>
                    </a:srgbClr>
                  </a:outerShdw>
                </a:effectLst>
              </a:rPr>
              <a:t>Machine translation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自動摘要（</a:t>
            </a:r>
            <a:r>
              <a:rPr lang="en-US" altLang="zh-TW" b="1" dirty="0">
                <a:effectLst>
                  <a:outerShdw blurRad="38100" dist="38100" dir="2700000" algn="tl">
                    <a:srgbClr val="000000">
                      <a:alpha val="43137"/>
                    </a:srgbClr>
                  </a:outerShdw>
                </a:effectLst>
              </a:rPr>
              <a:t>Automatic summarization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文字蘊涵（</a:t>
            </a:r>
            <a:r>
              <a:rPr lang="en-US" altLang="zh-TW" b="1" dirty="0">
                <a:effectLst>
                  <a:outerShdw blurRad="38100" dist="38100" dir="2700000" algn="tl">
                    <a:srgbClr val="000000">
                      <a:alpha val="43137"/>
                    </a:srgbClr>
                  </a:outerShdw>
                </a:effectLst>
              </a:rPr>
              <a:t>Textual entailment</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命名實體辨識（</a:t>
            </a:r>
            <a:r>
              <a:rPr lang="en-US" altLang="zh-TW" b="1" dirty="0">
                <a:effectLst>
                  <a:outerShdw blurRad="38100" dist="38100" dir="2700000" algn="tl">
                    <a:srgbClr val="000000">
                      <a:alpha val="43137"/>
                    </a:srgbClr>
                  </a:outerShdw>
                </a:effectLst>
              </a:rPr>
              <a:t>Named entity recognition</a:t>
            </a:r>
            <a:r>
              <a:rPr lang="zh-TW" alt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25840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7382466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Segmentation</a:t>
            </a:r>
            <a:r>
              <a:rPr lang="zh-TW" altLang="en-US" sz="3600" dirty="0">
                <a:solidFill>
                  <a:schemeClr val="bg1"/>
                </a:solidFill>
              </a:rPr>
              <a:t>中文分詞</a:t>
            </a:r>
          </a:p>
        </p:txBody>
      </p:sp>
      <p:sp>
        <p:nvSpPr>
          <p:cNvPr id="4" name="矩形 3"/>
          <p:cNvSpPr/>
          <p:nvPr/>
        </p:nvSpPr>
        <p:spPr>
          <a:xfrm>
            <a:off x="623454" y="1881311"/>
            <a:ext cx="7633855" cy="646331"/>
          </a:xfrm>
          <a:prstGeom prst="rect">
            <a:avLst/>
          </a:prstGeom>
        </p:spPr>
        <p:txBody>
          <a:bodyPr wrap="square">
            <a:spAutoFit/>
          </a:bodyPr>
          <a:lstStyle/>
          <a:p>
            <a:r>
              <a:rPr lang="en-US" altLang="zh-TW" dirty="0"/>
              <a:t>Chinese word segmentation is the task of splitting Chinese text (a sequence of Chinese characters) into words.</a:t>
            </a:r>
          </a:p>
        </p:txBody>
      </p:sp>
      <p:sp>
        <p:nvSpPr>
          <p:cNvPr id="5" name="矩形 4"/>
          <p:cNvSpPr/>
          <p:nvPr/>
        </p:nvSpPr>
        <p:spPr>
          <a:xfrm>
            <a:off x="544656" y="2674913"/>
            <a:ext cx="7791450" cy="369332"/>
          </a:xfrm>
          <a:prstGeom prst="rect">
            <a:avLst/>
          </a:prstGeom>
        </p:spPr>
        <p:txBody>
          <a:bodyPr wrap="square">
            <a:spAutoFit/>
          </a:bodyPr>
          <a:lstStyle/>
          <a:p>
            <a:r>
              <a:rPr lang="en-US" altLang="zh-TW" dirty="0"/>
              <a:t>'</a:t>
            </a:r>
            <a:r>
              <a:rPr lang="zh-TW" altLang="en-US" dirty="0"/>
              <a:t>上海浦東開發與建設同步</a:t>
            </a:r>
            <a:r>
              <a:rPr lang="en-US" altLang="zh-TW" dirty="0"/>
              <a:t>' → ['</a:t>
            </a:r>
            <a:r>
              <a:rPr lang="zh-TW" altLang="en-US" dirty="0"/>
              <a:t>上海</a:t>
            </a:r>
            <a:r>
              <a:rPr lang="en-US" altLang="zh-TW" dirty="0"/>
              <a:t>', '</a:t>
            </a:r>
            <a:r>
              <a:rPr lang="zh-TW" altLang="en-US" dirty="0"/>
              <a:t>浦東</a:t>
            </a:r>
            <a:r>
              <a:rPr lang="en-US" altLang="zh-TW" dirty="0"/>
              <a:t>', '</a:t>
            </a:r>
            <a:r>
              <a:rPr lang="zh-TW" altLang="en-US" dirty="0"/>
              <a:t>開發</a:t>
            </a:r>
            <a:r>
              <a:rPr lang="en-US" altLang="zh-TW" dirty="0"/>
              <a:t>', ‘</a:t>
            </a:r>
            <a:r>
              <a:rPr lang="zh-TW" altLang="en-US" dirty="0"/>
              <a:t>與</a:t>
            </a:r>
            <a:r>
              <a:rPr lang="en-US" altLang="zh-TW" dirty="0"/>
              <a:t>', ’</a:t>
            </a:r>
            <a:r>
              <a:rPr lang="zh-TW" altLang="en-US" dirty="0"/>
              <a:t>建設</a:t>
            </a:r>
            <a:r>
              <a:rPr lang="en-US" altLang="zh-TW" dirty="0"/>
              <a:t>', '</a:t>
            </a:r>
            <a:r>
              <a:rPr lang="zh-TW" altLang="en-US" dirty="0"/>
              <a:t>同步</a:t>
            </a:r>
            <a:r>
              <a:rPr lang="en-US" altLang="zh-TW" dirty="0"/>
              <a:t>']</a:t>
            </a:r>
            <a:endParaRPr lang="zh-TW" altLang="en-US" dirty="0"/>
          </a:p>
        </p:txBody>
      </p:sp>
      <p:pic>
        <p:nvPicPr>
          <p:cNvPr id="6" name="圖片 5"/>
          <p:cNvPicPr>
            <a:picLocks noChangeAspect="1"/>
          </p:cNvPicPr>
          <p:nvPr/>
        </p:nvPicPr>
        <p:blipFill>
          <a:blip r:embed="rId2"/>
          <a:stretch>
            <a:fillRect/>
          </a:stretch>
        </p:blipFill>
        <p:spPr>
          <a:xfrm>
            <a:off x="1016372" y="3044245"/>
            <a:ext cx="6848017" cy="3209529"/>
          </a:xfrm>
          <a:prstGeom prst="rect">
            <a:avLst/>
          </a:prstGeom>
        </p:spPr>
      </p:pic>
      <p:sp>
        <p:nvSpPr>
          <p:cNvPr id="7" name="矩形 6"/>
          <p:cNvSpPr/>
          <p:nvPr/>
        </p:nvSpPr>
        <p:spPr>
          <a:xfrm>
            <a:off x="124317" y="6443472"/>
            <a:ext cx="9042399" cy="338554"/>
          </a:xfrm>
          <a:prstGeom prst="rect">
            <a:avLst/>
          </a:prstGeom>
        </p:spPr>
        <p:txBody>
          <a:bodyPr wrap="square">
            <a:spAutoFit/>
          </a:bodyPr>
          <a:lstStyle/>
          <a:p>
            <a:r>
              <a:rPr lang="en-US" altLang="zh-TW" sz="1600" dirty="0"/>
              <a:t>https://github.com/sebastianruder/NLP-progress/blob/master/chinese/chinese_word_segmentation.md</a:t>
            </a:r>
            <a:endParaRPr lang="zh-TW" altLang="en-US" sz="1600" dirty="0"/>
          </a:p>
        </p:txBody>
      </p:sp>
    </p:spTree>
    <p:extLst>
      <p:ext uri="{BB962C8B-B14F-4D97-AF65-F5344CB8AC3E}">
        <p14:creationId xmlns:p14="http://schemas.microsoft.com/office/powerpoint/2010/main" val="15904255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417454" y="2072965"/>
            <a:ext cx="5292437" cy="3734666"/>
          </a:xfrm>
        </p:spPr>
        <p:txBody>
          <a:bodyPr>
            <a:normAutofit fontScale="85000" lnSpcReduction="20000"/>
          </a:bodyPr>
          <a:lstStyle/>
          <a:p>
            <a:pPr marL="0" indent="0">
              <a:buNone/>
            </a:pPr>
            <a:r>
              <a:rPr lang="en-US" altLang="zh-TW" dirty="0"/>
              <a:t>chapter-3 </a:t>
            </a:r>
            <a:r>
              <a:rPr lang="zh-TW" altLang="en-US" dirty="0"/>
              <a:t>中文分詞技術</a:t>
            </a:r>
          </a:p>
          <a:p>
            <a:pPr marL="0" indent="0">
              <a:buNone/>
            </a:pPr>
            <a:r>
              <a:rPr lang="en-US" altLang="zh-TW" dirty="0"/>
              <a:t>chapter-4 </a:t>
            </a:r>
            <a:r>
              <a:rPr lang="zh-TW" altLang="en-US" dirty="0"/>
              <a:t>詞性標注與命名實體識別</a:t>
            </a:r>
          </a:p>
          <a:p>
            <a:pPr marL="0" indent="0">
              <a:buNone/>
            </a:pPr>
            <a:r>
              <a:rPr lang="en-US" altLang="zh-TW" dirty="0"/>
              <a:t>chapter-5 </a:t>
            </a:r>
            <a:r>
              <a:rPr lang="zh-TW" altLang="en-US" dirty="0"/>
              <a:t>關鍵字提取</a:t>
            </a:r>
          </a:p>
          <a:p>
            <a:pPr marL="0" indent="0">
              <a:buNone/>
            </a:pPr>
            <a:r>
              <a:rPr lang="en-US" altLang="zh-TW" dirty="0"/>
              <a:t>chapter-6 </a:t>
            </a:r>
            <a:r>
              <a:rPr lang="zh-TW" altLang="en-US" dirty="0"/>
              <a:t>句法分析</a:t>
            </a:r>
            <a:endParaRPr lang="en-US" altLang="zh-TW" dirty="0"/>
          </a:p>
          <a:p>
            <a:pPr marL="0" indent="0">
              <a:buNone/>
            </a:pPr>
            <a:endParaRPr lang="zh-TW" altLang="en-US" dirty="0"/>
          </a:p>
          <a:p>
            <a:pPr marL="0" indent="0">
              <a:buNone/>
            </a:pPr>
            <a:r>
              <a:rPr lang="en-US" altLang="zh-TW" dirty="0"/>
              <a:t>chapter-7 </a:t>
            </a:r>
            <a:r>
              <a:rPr lang="zh-TW" altLang="en-US" dirty="0"/>
              <a:t>文本向量化</a:t>
            </a:r>
          </a:p>
          <a:p>
            <a:pPr marL="0" indent="0">
              <a:buNone/>
            </a:pPr>
            <a:r>
              <a:rPr lang="en-US" altLang="zh-TW" dirty="0"/>
              <a:t>chapter-8 </a:t>
            </a:r>
            <a:r>
              <a:rPr lang="zh-TW" altLang="en-US" dirty="0"/>
              <a:t>情感分析</a:t>
            </a:r>
          </a:p>
          <a:p>
            <a:pPr marL="0" indent="0">
              <a:buNone/>
            </a:pPr>
            <a:r>
              <a:rPr lang="en-US" altLang="zh-TW" dirty="0"/>
              <a:t>chapter-9 NLP</a:t>
            </a:r>
            <a:r>
              <a:rPr lang="zh-TW" altLang="en-US" dirty="0"/>
              <a:t>中用到的機器學習演算法</a:t>
            </a:r>
          </a:p>
          <a:p>
            <a:pPr marL="0" indent="0">
              <a:buNone/>
            </a:pPr>
            <a:r>
              <a:rPr lang="en-US" altLang="zh-TW" dirty="0"/>
              <a:t>chapter-10 </a:t>
            </a:r>
            <a:r>
              <a:rPr lang="zh-TW" altLang="en-US" dirty="0"/>
              <a:t>基於深度學習的</a:t>
            </a:r>
            <a:r>
              <a:rPr lang="en-US" altLang="zh-TW" dirty="0"/>
              <a:t>NLP</a:t>
            </a:r>
            <a:r>
              <a:rPr lang="zh-TW" altLang="en-US" dirty="0"/>
              <a:t>演算法</a:t>
            </a:r>
          </a:p>
        </p:txBody>
      </p:sp>
      <p:pic>
        <p:nvPicPr>
          <p:cNvPr id="7" name="內容版面配置區 6"/>
          <p:cNvPicPr>
            <a:picLocks noGrp="1" noChangeAspect="1"/>
          </p:cNvPicPr>
          <p:nvPr>
            <p:ph sz="half" idx="1"/>
          </p:nvPr>
        </p:nvPicPr>
        <p:blipFill>
          <a:blip r:embed="rId2"/>
          <a:stretch>
            <a:fillRect/>
          </a:stretch>
        </p:blipFill>
        <p:spPr>
          <a:xfrm>
            <a:off x="370799" y="2093952"/>
            <a:ext cx="2536156" cy="3310415"/>
          </a:xfrm>
          <a:prstGeom prst="rect">
            <a:avLst/>
          </a:prstGeom>
        </p:spPr>
      </p:pic>
      <p:sp>
        <p:nvSpPr>
          <p:cNvPr id="8" name="矩形 7"/>
          <p:cNvSpPr/>
          <p:nvPr/>
        </p:nvSpPr>
        <p:spPr>
          <a:xfrm>
            <a:off x="239980" y="5807631"/>
            <a:ext cx="4332020" cy="369332"/>
          </a:xfrm>
          <a:prstGeom prst="rect">
            <a:avLst/>
          </a:prstGeom>
        </p:spPr>
        <p:txBody>
          <a:bodyPr wrap="none">
            <a:spAutoFit/>
          </a:bodyPr>
          <a:lstStyle/>
          <a:p>
            <a:r>
              <a:rPr lang="en-US" altLang="zh-TW" dirty="0"/>
              <a:t>https://github.com/nlpinaction/learning-nlp</a:t>
            </a:r>
            <a:endParaRPr lang="zh-TW" altLang="en-US" dirty="0"/>
          </a:p>
        </p:txBody>
      </p:sp>
      <p:sp>
        <p:nvSpPr>
          <p:cNvPr id="9"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Segmentation</a:t>
            </a:r>
            <a:r>
              <a:rPr lang="zh-TW" altLang="en-US" sz="3600" dirty="0">
                <a:solidFill>
                  <a:schemeClr val="bg1"/>
                </a:solidFill>
              </a:rPr>
              <a:t>中文分詞</a:t>
            </a:r>
          </a:p>
        </p:txBody>
      </p:sp>
    </p:spTree>
    <p:extLst>
      <p:ext uri="{BB962C8B-B14F-4D97-AF65-F5344CB8AC3E}">
        <p14:creationId xmlns:p14="http://schemas.microsoft.com/office/powerpoint/2010/main" val="11731682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92843"/>
            <a:ext cx="9144000" cy="1325563"/>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a:solidFill>
                  <a:schemeClr val="bg1"/>
                </a:solidFill>
              </a:rPr>
              <a:t>Chinese Word Segmentation</a:t>
            </a:r>
            <a:r>
              <a:rPr lang="zh-TW" altLang="en-US" sz="3600">
                <a:solidFill>
                  <a:schemeClr val="bg1"/>
                </a:solidFill>
              </a:rPr>
              <a:t>中文分詞</a:t>
            </a:r>
            <a:endParaRPr lang="zh-TW" altLang="en-US" sz="3600" dirty="0">
              <a:solidFill>
                <a:schemeClr val="bg1"/>
              </a:solidFill>
            </a:endParaRPr>
          </a:p>
        </p:txBody>
      </p:sp>
      <p:sp>
        <p:nvSpPr>
          <p:cNvPr id="7" name="矩形 6"/>
          <p:cNvSpPr/>
          <p:nvPr/>
        </p:nvSpPr>
        <p:spPr>
          <a:xfrm>
            <a:off x="4027633" y="2548170"/>
            <a:ext cx="4866986" cy="4247317"/>
          </a:xfrm>
          <a:prstGeom prst="rect">
            <a:avLst/>
          </a:prstGeom>
          <a:solidFill>
            <a:schemeClr val="accent6">
              <a:lumMod val="20000"/>
              <a:lumOff val="80000"/>
            </a:schemeClr>
          </a:solidFill>
        </p:spPr>
        <p:txBody>
          <a:bodyPr wrap="square">
            <a:spAutoFit/>
          </a:bodyPr>
          <a:lstStyle/>
          <a:p>
            <a:r>
              <a:rPr lang="en-US" altLang="zh-TW" dirty="0"/>
              <a:t>import </a:t>
            </a:r>
            <a:r>
              <a:rPr lang="en-US" altLang="zh-TW" dirty="0" err="1"/>
              <a:t>jieba</a:t>
            </a:r>
            <a:endParaRPr lang="en-US" altLang="zh-TW" dirty="0"/>
          </a:p>
          <a:p>
            <a:endParaRPr lang="en-US" altLang="zh-TW" dirty="0"/>
          </a:p>
          <a:p>
            <a:r>
              <a:rPr lang="en-US" altLang="zh-TW" dirty="0"/>
              <a:t>sent = '</a:t>
            </a:r>
            <a:r>
              <a:rPr lang="zh-TW" altLang="en-US" dirty="0"/>
              <a:t>中文分詞是文本處理不可或缺的一步！</a:t>
            </a:r>
            <a:r>
              <a:rPr lang="en-US" altLang="zh-TW" dirty="0"/>
              <a:t>'</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=True)</a:t>
            </a:r>
          </a:p>
          <a:p>
            <a:r>
              <a:rPr lang="en-US" altLang="zh-TW" dirty="0"/>
              <a:t>print('</a:t>
            </a:r>
            <a:r>
              <a:rPr lang="zh-TW" altLang="en-US" dirty="0"/>
              <a:t>全模式：</a:t>
            </a:r>
            <a:r>
              <a:rPr lang="en-US" altLang="zh-TW" dirty="0"/>
              <a:t>', '/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=False)</a:t>
            </a:r>
          </a:p>
          <a:p>
            <a:r>
              <a:rPr lang="en-US" altLang="zh-TW" dirty="0"/>
              <a:t>print('</a:t>
            </a:r>
            <a:r>
              <a:rPr lang="zh-TW" altLang="en-US" dirty="0"/>
              <a:t>精確模式：</a:t>
            </a:r>
            <a:r>
              <a:rPr lang="en-US" altLang="zh-TW" dirty="0"/>
              <a:t>',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p>
          <a:p>
            <a:r>
              <a:rPr lang="en-US" altLang="zh-TW" dirty="0"/>
              <a:t>print('</a:t>
            </a:r>
            <a:r>
              <a:rPr lang="zh-TW" altLang="en-US" dirty="0"/>
              <a:t>預設精確模式：</a:t>
            </a:r>
            <a:r>
              <a:rPr lang="en-US" altLang="zh-TW" dirty="0"/>
              <a:t>', '/ '.join(</a:t>
            </a:r>
            <a:r>
              <a:rPr lang="en-US" altLang="zh-TW" dirty="0" err="1"/>
              <a:t>seg_list</a:t>
            </a:r>
            <a:r>
              <a:rPr lang="en-US" altLang="zh-TW" dirty="0"/>
              <a:t>))</a:t>
            </a:r>
          </a:p>
          <a:p>
            <a:endParaRPr lang="en-US" altLang="zh-TW" dirty="0"/>
          </a:p>
          <a:p>
            <a:r>
              <a:rPr lang="en-US" altLang="zh-TW" dirty="0" err="1"/>
              <a:t>seg_list</a:t>
            </a:r>
            <a:r>
              <a:rPr lang="en-US" altLang="zh-TW" dirty="0"/>
              <a:t> = </a:t>
            </a:r>
            <a:r>
              <a:rPr lang="en-US" altLang="zh-TW" dirty="0" err="1"/>
              <a:t>jieba.cut_for_search</a:t>
            </a:r>
            <a:r>
              <a:rPr lang="en-US" altLang="zh-TW" dirty="0"/>
              <a:t>(sent)  </a:t>
            </a:r>
          </a:p>
          <a:p>
            <a:r>
              <a:rPr lang="en-US" altLang="zh-TW" dirty="0"/>
              <a:t>print('</a:t>
            </a:r>
            <a:r>
              <a:rPr lang="zh-TW" altLang="en-US" dirty="0"/>
              <a:t>搜尋引擎模式</a:t>
            </a:r>
            <a:r>
              <a:rPr lang="en-US" altLang="zh-TW" dirty="0"/>
              <a:t>', '/ '.join(</a:t>
            </a:r>
            <a:r>
              <a:rPr lang="en-US" altLang="zh-TW" dirty="0" err="1"/>
              <a:t>seg_list</a:t>
            </a:r>
            <a:r>
              <a:rPr lang="en-US" altLang="zh-TW" dirty="0"/>
              <a:t>))</a:t>
            </a:r>
            <a:endParaRPr lang="zh-TW" altLang="en-US" dirty="0"/>
          </a:p>
        </p:txBody>
      </p:sp>
      <p:sp>
        <p:nvSpPr>
          <p:cNvPr id="8" name="矩形 7"/>
          <p:cNvSpPr/>
          <p:nvPr/>
        </p:nvSpPr>
        <p:spPr>
          <a:xfrm>
            <a:off x="346801" y="1447967"/>
            <a:ext cx="3019416" cy="369332"/>
          </a:xfrm>
          <a:prstGeom prst="rect">
            <a:avLst/>
          </a:prstGeom>
        </p:spPr>
        <p:txBody>
          <a:bodyPr wrap="none">
            <a:spAutoFit/>
          </a:bodyPr>
          <a:lstStyle/>
          <a:p>
            <a:r>
              <a:rPr lang="en-US" altLang="zh-TW" dirty="0"/>
              <a:t>https://github.com/fxsjy/jieba</a:t>
            </a:r>
            <a:endParaRPr lang="zh-TW" altLang="en-US" dirty="0"/>
          </a:p>
        </p:txBody>
      </p:sp>
      <p:sp>
        <p:nvSpPr>
          <p:cNvPr id="9" name="矩形 8"/>
          <p:cNvSpPr/>
          <p:nvPr/>
        </p:nvSpPr>
        <p:spPr>
          <a:xfrm>
            <a:off x="424873" y="6239562"/>
            <a:ext cx="3454400" cy="461665"/>
          </a:xfrm>
          <a:prstGeom prst="rect">
            <a:avLst/>
          </a:prstGeom>
        </p:spPr>
        <p:txBody>
          <a:bodyPr wrap="square">
            <a:spAutoFit/>
          </a:bodyPr>
          <a:lstStyle/>
          <a:p>
            <a:r>
              <a:rPr lang="zh-TW" altLang="en-US" sz="1200" dirty="0"/>
              <a:t>搜索引擎模式，在精確模式的基礎上，對長詞再次切分，提高召回率，適合用於搜尋引擎分詞。</a:t>
            </a:r>
            <a:endParaRPr lang="en-US" altLang="zh-TW" sz="1200" dirty="0"/>
          </a:p>
        </p:txBody>
      </p:sp>
      <p:sp>
        <p:nvSpPr>
          <p:cNvPr id="10" name="矩形 9"/>
          <p:cNvSpPr/>
          <p:nvPr/>
        </p:nvSpPr>
        <p:spPr>
          <a:xfrm>
            <a:off x="910363" y="1889748"/>
            <a:ext cx="1722438" cy="923330"/>
          </a:xfrm>
          <a:prstGeom prst="rect">
            <a:avLst/>
          </a:prstGeom>
        </p:spPr>
        <p:txBody>
          <a:bodyPr wrap="square">
            <a:spAutoFit/>
          </a:bodyPr>
          <a:lstStyle/>
          <a:p>
            <a:r>
              <a:rPr lang="zh-TW" altLang="en-US" dirty="0"/>
              <a:t>支持繁體分詞</a:t>
            </a:r>
          </a:p>
          <a:p>
            <a:r>
              <a:rPr lang="zh-TW" altLang="en-US" dirty="0"/>
              <a:t>支持自訂字典</a:t>
            </a:r>
          </a:p>
          <a:p>
            <a:r>
              <a:rPr lang="en-US" altLang="zh-TW" dirty="0"/>
              <a:t>MIT </a:t>
            </a:r>
            <a:r>
              <a:rPr lang="zh-TW" altLang="en-US" dirty="0"/>
              <a:t>授權協議</a:t>
            </a:r>
          </a:p>
        </p:txBody>
      </p:sp>
      <p:sp>
        <p:nvSpPr>
          <p:cNvPr id="11" name="矩形 10"/>
          <p:cNvSpPr/>
          <p:nvPr/>
        </p:nvSpPr>
        <p:spPr>
          <a:xfrm>
            <a:off x="4027634" y="1554910"/>
            <a:ext cx="4737676" cy="830997"/>
          </a:xfrm>
          <a:prstGeom prst="rect">
            <a:avLst/>
          </a:prstGeom>
        </p:spPr>
        <p:txBody>
          <a:bodyPr wrap="square">
            <a:spAutoFit/>
          </a:bodyPr>
          <a:lstStyle/>
          <a:p>
            <a:r>
              <a:rPr lang="en-US" altLang="zh-TW" sz="1200" dirty="0" err="1"/>
              <a:t>jieba</a:t>
            </a:r>
            <a:endParaRPr lang="en-US" altLang="zh-TW" sz="1200" dirty="0"/>
          </a:p>
          <a:p>
            <a:r>
              <a:rPr lang="en-US" altLang="zh-TW" sz="1200" dirty="0"/>
              <a:t>“</a:t>
            </a:r>
            <a:r>
              <a:rPr lang="zh-TW" altLang="en-US" sz="1200" dirty="0"/>
              <a:t>結巴”中文分詞：做最好的 </a:t>
            </a:r>
            <a:r>
              <a:rPr lang="en-US" altLang="zh-TW" sz="1200" dirty="0"/>
              <a:t>Python </a:t>
            </a:r>
            <a:r>
              <a:rPr lang="zh-TW" altLang="en-US" sz="1200" dirty="0"/>
              <a:t>中文分片語件</a:t>
            </a:r>
          </a:p>
          <a:p>
            <a:r>
              <a:rPr lang="en-US" altLang="zh-TW" sz="1200" dirty="0"/>
              <a:t>"</a:t>
            </a:r>
            <a:r>
              <a:rPr lang="en-US" altLang="zh-TW" sz="1200" dirty="0" err="1"/>
              <a:t>Jieba</a:t>
            </a:r>
            <a:r>
              <a:rPr lang="en-US" altLang="zh-TW" sz="1200" dirty="0"/>
              <a:t>" (Chinese for "to stutter") Chinese text segmentation: built to be the best Python Chinese word segmentation module.</a:t>
            </a:r>
          </a:p>
        </p:txBody>
      </p:sp>
      <p:sp>
        <p:nvSpPr>
          <p:cNvPr id="12" name="矩形 11"/>
          <p:cNvSpPr/>
          <p:nvPr/>
        </p:nvSpPr>
        <p:spPr>
          <a:xfrm>
            <a:off x="420110" y="3013098"/>
            <a:ext cx="2442008" cy="369332"/>
          </a:xfrm>
          <a:prstGeom prst="rect">
            <a:avLst/>
          </a:prstGeom>
        </p:spPr>
        <p:txBody>
          <a:bodyPr wrap="square">
            <a:spAutoFit/>
          </a:bodyPr>
          <a:lstStyle/>
          <a:p>
            <a:r>
              <a:rPr lang="zh-TW" altLang="en-US" dirty="0"/>
              <a:t>支持三種分詞模式：</a:t>
            </a:r>
          </a:p>
        </p:txBody>
      </p:sp>
      <p:sp>
        <p:nvSpPr>
          <p:cNvPr id="13" name="矩形 12"/>
          <p:cNvSpPr/>
          <p:nvPr/>
        </p:nvSpPr>
        <p:spPr>
          <a:xfrm>
            <a:off x="420110" y="4527907"/>
            <a:ext cx="3459163" cy="646331"/>
          </a:xfrm>
          <a:prstGeom prst="rect">
            <a:avLst/>
          </a:prstGeom>
        </p:spPr>
        <p:txBody>
          <a:bodyPr wrap="square">
            <a:spAutoFit/>
          </a:bodyPr>
          <a:lstStyle/>
          <a:p>
            <a:r>
              <a:rPr lang="zh-TW" altLang="en-US" dirty="0"/>
              <a:t>精確模式，試圖將句子最精確地切開，適合文本分析；</a:t>
            </a:r>
          </a:p>
        </p:txBody>
      </p:sp>
      <p:sp>
        <p:nvSpPr>
          <p:cNvPr id="14" name="矩形 13"/>
          <p:cNvSpPr/>
          <p:nvPr/>
        </p:nvSpPr>
        <p:spPr>
          <a:xfrm>
            <a:off x="420110" y="3493503"/>
            <a:ext cx="3660775" cy="923330"/>
          </a:xfrm>
          <a:prstGeom prst="rect">
            <a:avLst/>
          </a:prstGeom>
        </p:spPr>
        <p:txBody>
          <a:bodyPr wrap="square">
            <a:spAutoFit/>
          </a:bodyPr>
          <a:lstStyle/>
          <a:p>
            <a:r>
              <a:rPr lang="zh-TW" altLang="en-US" dirty="0"/>
              <a:t>全模式，把句子中所有的可以成詞的詞語都掃描出來</a:t>
            </a:r>
            <a:r>
              <a:rPr lang="en-US" altLang="zh-TW" dirty="0"/>
              <a:t>, </a:t>
            </a:r>
            <a:r>
              <a:rPr lang="zh-TW" altLang="en-US" dirty="0"/>
              <a:t>速度非常快，但是不能解決歧義；</a:t>
            </a:r>
          </a:p>
        </p:txBody>
      </p:sp>
    </p:spTree>
    <p:extLst>
      <p:ext uri="{BB962C8B-B14F-4D97-AF65-F5344CB8AC3E}">
        <p14:creationId xmlns:p14="http://schemas.microsoft.com/office/powerpoint/2010/main" val="1401387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309080" y="653019"/>
            <a:ext cx="8206270" cy="5175126"/>
          </a:xfrm>
          <a:prstGeom prst="rect">
            <a:avLst/>
          </a:prstGeom>
        </p:spPr>
      </p:pic>
      <p:sp>
        <p:nvSpPr>
          <p:cNvPr id="7" name="矩形 6"/>
          <p:cNvSpPr/>
          <p:nvPr/>
        </p:nvSpPr>
        <p:spPr>
          <a:xfrm>
            <a:off x="443345" y="6045600"/>
            <a:ext cx="7536873" cy="307777"/>
          </a:xfrm>
          <a:prstGeom prst="rect">
            <a:avLst/>
          </a:prstGeom>
        </p:spPr>
        <p:txBody>
          <a:bodyPr wrap="square">
            <a:spAutoFit/>
          </a:bodyPr>
          <a:lstStyle/>
          <a:p>
            <a:r>
              <a:rPr lang="zh-TW" altLang="en-US" sz="1400" dirty="0"/>
              <a:t>搜索引擎模式，在精確模式的基礎上，對長詞再次切分，提高召回率，適合用於搜尋引擎分詞。</a:t>
            </a:r>
            <a:endParaRPr lang="en-US" altLang="zh-TW" sz="1400" dirty="0"/>
          </a:p>
        </p:txBody>
      </p:sp>
      <p:sp>
        <p:nvSpPr>
          <p:cNvPr id="8" name="矩形 7"/>
          <p:cNvSpPr/>
          <p:nvPr/>
        </p:nvSpPr>
        <p:spPr>
          <a:xfrm>
            <a:off x="4664363" y="5403273"/>
            <a:ext cx="2318328" cy="424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4872" y="2410691"/>
            <a:ext cx="4959927" cy="1254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858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Sequence Data</a:t>
            </a:r>
          </a:p>
          <a:p>
            <a:pPr algn="ctr"/>
            <a:r>
              <a:rPr lang="zh-TW" altLang="en-US" sz="6600" dirty="0"/>
              <a:t>的分析</a:t>
            </a:r>
            <a:r>
              <a:rPr lang="en-US" altLang="zh-TW" sz="6600" dirty="0"/>
              <a:t>(1)</a:t>
            </a:r>
          </a:p>
          <a:p>
            <a:pPr algn="ctr"/>
            <a:r>
              <a:rPr lang="en-US" altLang="zh-TW" sz="6600" dirty="0"/>
              <a:t>Time Series</a:t>
            </a:r>
            <a:endParaRPr lang="zh-TW" altLang="en-US" sz="6600" dirty="0"/>
          </a:p>
        </p:txBody>
      </p:sp>
    </p:spTree>
    <p:extLst>
      <p:ext uri="{BB962C8B-B14F-4D97-AF65-F5344CB8AC3E}">
        <p14:creationId xmlns:p14="http://schemas.microsoft.com/office/powerpoint/2010/main" val="3477864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4398446" y="2542922"/>
            <a:ext cx="4745554" cy="1200329"/>
          </a:xfrm>
          <a:prstGeom prst="rect">
            <a:avLst/>
          </a:prstGeom>
        </p:spPr>
        <p:txBody>
          <a:bodyPr wrap="square">
            <a:spAutoFit/>
          </a:bodyPr>
          <a:lstStyle/>
          <a:p>
            <a:r>
              <a:rPr lang="zh-TW" altLang="en-US" b="1" dirty="0"/>
              <a:t>字詞（</a:t>
            </a:r>
            <a:r>
              <a:rPr lang="en-US" altLang="zh-TW" b="1" dirty="0"/>
              <a:t>word</a:t>
            </a:r>
            <a:r>
              <a:rPr lang="zh-TW" altLang="en-US" b="1" dirty="0"/>
              <a:t>）是語言系統中具有獨立語意或扮演特定語法功能，</a:t>
            </a:r>
            <a:endParaRPr lang="en-US" altLang="zh-TW" b="1" dirty="0"/>
          </a:p>
          <a:p>
            <a:r>
              <a:rPr lang="zh-TW" altLang="en-US" b="1" dirty="0"/>
              <a:t>且可以自由使用的最小語言單位。</a:t>
            </a:r>
            <a:endParaRPr lang="en-US" altLang="zh-TW" b="1" dirty="0"/>
          </a:p>
          <a:p>
            <a:endParaRPr lang="en-US" altLang="zh-TW" b="1" dirty="0"/>
          </a:p>
        </p:txBody>
      </p:sp>
      <p:sp>
        <p:nvSpPr>
          <p:cNvPr id="3" name="矩形 2"/>
          <p:cNvSpPr/>
          <p:nvPr/>
        </p:nvSpPr>
        <p:spPr>
          <a:xfrm>
            <a:off x="476960" y="5093429"/>
            <a:ext cx="7842972" cy="1200329"/>
          </a:xfrm>
          <a:prstGeom prst="rect">
            <a:avLst/>
          </a:prstGeom>
        </p:spPr>
        <p:txBody>
          <a:bodyPr wrap="square">
            <a:spAutoFit/>
          </a:bodyPr>
          <a:lstStyle/>
          <a:p>
            <a:r>
              <a:rPr lang="zh-TW" altLang="en-US" b="1" dirty="0"/>
              <a:t>隨著語言的不同，詞性分類的方式也有所差異。</a:t>
            </a:r>
            <a:endParaRPr lang="en-US" altLang="zh-TW" b="1" dirty="0"/>
          </a:p>
          <a:p>
            <a:r>
              <a:rPr lang="zh-TW" altLang="en-US" b="1" dirty="0"/>
              <a:t>基本上可分為動詞（</a:t>
            </a:r>
            <a:r>
              <a:rPr lang="en-US" altLang="zh-TW" b="1" dirty="0"/>
              <a:t>verb</a:t>
            </a:r>
            <a:r>
              <a:rPr lang="zh-TW" altLang="en-US" b="1" dirty="0"/>
              <a:t>）、名詞（</a:t>
            </a:r>
            <a:r>
              <a:rPr lang="en-US" altLang="zh-TW" b="1" dirty="0"/>
              <a:t>noun</a:t>
            </a:r>
            <a:r>
              <a:rPr lang="zh-TW" altLang="en-US" b="1" dirty="0"/>
              <a:t>）、形容詞（</a:t>
            </a:r>
            <a:r>
              <a:rPr lang="en-US" altLang="zh-TW" b="1" dirty="0"/>
              <a:t>adjective</a:t>
            </a:r>
            <a:r>
              <a:rPr lang="zh-TW" altLang="en-US" b="1" dirty="0"/>
              <a:t>）、副詞（</a:t>
            </a:r>
            <a:r>
              <a:rPr lang="en-US" altLang="zh-TW" b="1" dirty="0"/>
              <a:t>adverb</a:t>
            </a:r>
            <a:r>
              <a:rPr lang="zh-TW" altLang="en-US" b="1" dirty="0"/>
              <a:t>），以及其他類別，例如：代名詞（</a:t>
            </a:r>
            <a:r>
              <a:rPr lang="en-US" altLang="zh-TW" b="1" dirty="0"/>
              <a:t>pronoun</a:t>
            </a:r>
            <a:r>
              <a:rPr lang="zh-TW" altLang="en-US" b="1" dirty="0"/>
              <a:t>）、介係詞（</a:t>
            </a:r>
            <a:r>
              <a:rPr lang="en-US" altLang="zh-TW" b="1" dirty="0"/>
              <a:t>preposition</a:t>
            </a:r>
            <a:r>
              <a:rPr lang="zh-TW" altLang="en-US" b="1" dirty="0"/>
              <a:t>）、連接詞（</a:t>
            </a:r>
            <a:r>
              <a:rPr lang="en-US" altLang="zh-TW" b="1" dirty="0"/>
              <a:t>conjunction</a:t>
            </a:r>
            <a:r>
              <a:rPr lang="zh-TW" altLang="en-US" b="1" dirty="0"/>
              <a:t>）或感嘆詞（</a:t>
            </a:r>
            <a:r>
              <a:rPr lang="en-US" altLang="zh-TW" b="1" dirty="0"/>
              <a:t>interjection</a:t>
            </a:r>
            <a:r>
              <a:rPr lang="zh-TW" altLang="en-US" b="1" dirty="0"/>
              <a:t>）</a:t>
            </a:r>
            <a:endParaRPr lang="zh-TW" altLang="en-US" dirty="0"/>
          </a:p>
        </p:txBody>
      </p:sp>
      <p:sp>
        <p:nvSpPr>
          <p:cNvPr id="5" name="矩形 4"/>
          <p:cNvSpPr/>
          <p:nvPr/>
        </p:nvSpPr>
        <p:spPr>
          <a:xfrm>
            <a:off x="1080654" y="3743251"/>
            <a:ext cx="6982691" cy="923330"/>
          </a:xfrm>
          <a:prstGeom prst="rect">
            <a:avLst/>
          </a:prstGeom>
        </p:spPr>
        <p:txBody>
          <a:bodyPr wrap="square">
            <a:spAutoFit/>
          </a:bodyPr>
          <a:lstStyle/>
          <a:p>
            <a:r>
              <a:rPr lang="zh-TW" altLang="en-US" b="1" dirty="0"/>
              <a:t>依據字詞在句法結構或語言形態上扮演的角色，</a:t>
            </a:r>
            <a:endParaRPr lang="en-US" altLang="zh-TW" b="1" dirty="0"/>
          </a:p>
          <a:p>
            <a:r>
              <a:rPr lang="zh-TW" altLang="en-US" b="1" dirty="0"/>
              <a:t>經由詞性分類賦予語句中每個字詞適當之詞性符號或標記的過程，</a:t>
            </a:r>
            <a:endParaRPr lang="en-US" altLang="zh-TW" b="1" dirty="0"/>
          </a:p>
          <a:p>
            <a:r>
              <a:rPr lang="zh-TW" altLang="en-US" b="1" dirty="0"/>
              <a:t>則稱為詞性標記（</a:t>
            </a:r>
            <a:r>
              <a:rPr lang="en-US" altLang="zh-TW" b="1" dirty="0"/>
              <a:t>part-of-speech tagging</a:t>
            </a:r>
            <a:r>
              <a:rPr lang="zh-TW" altLang="en-US" b="1" dirty="0"/>
              <a:t>，或稱</a:t>
            </a:r>
            <a:r>
              <a:rPr lang="en-US" altLang="zh-TW" b="1" dirty="0"/>
              <a:t>POS tagging</a:t>
            </a:r>
            <a:r>
              <a:rPr lang="zh-TW" altLang="en-US" b="1" dirty="0"/>
              <a:t>）。</a:t>
            </a:r>
            <a:endParaRPr lang="zh-TW" altLang="en-US" dirty="0"/>
          </a:p>
        </p:txBody>
      </p:sp>
      <p:sp>
        <p:nvSpPr>
          <p:cNvPr id="11" name="矩形 10"/>
          <p:cNvSpPr/>
          <p:nvPr/>
        </p:nvSpPr>
        <p:spPr>
          <a:xfrm>
            <a:off x="112968" y="2507726"/>
            <a:ext cx="4152099" cy="369332"/>
          </a:xfrm>
          <a:prstGeom prst="rect">
            <a:avLst/>
          </a:prstGeom>
        </p:spPr>
        <p:txBody>
          <a:bodyPr wrap="none">
            <a:spAutoFit/>
          </a:bodyPr>
          <a:lstStyle/>
          <a:p>
            <a:r>
              <a:rPr lang="en-US" altLang="zh-TW" dirty="0"/>
              <a:t>http://terms.naer.edu.tw/detail/1678982/</a:t>
            </a:r>
            <a:endParaRPr lang="zh-TW" altLang="en-US" dirty="0"/>
          </a:p>
        </p:txBody>
      </p:sp>
    </p:spTree>
    <p:extLst>
      <p:ext uri="{BB962C8B-B14F-4D97-AF65-F5344CB8AC3E}">
        <p14:creationId xmlns:p14="http://schemas.microsoft.com/office/powerpoint/2010/main" val="205132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639441" y="2542371"/>
            <a:ext cx="4152099" cy="369332"/>
          </a:xfrm>
          <a:prstGeom prst="rect">
            <a:avLst/>
          </a:prstGeom>
        </p:spPr>
        <p:txBody>
          <a:bodyPr wrap="none">
            <a:spAutoFit/>
          </a:bodyPr>
          <a:lstStyle/>
          <a:p>
            <a:r>
              <a:rPr lang="en-US" altLang="zh-TW" dirty="0"/>
              <a:t>http://terms.naer.edu.tw/detail/1678982/</a:t>
            </a:r>
            <a:endParaRPr lang="zh-TW" altLang="en-US" dirty="0"/>
          </a:p>
        </p:txBody>
      </p:sp>
      <p:sp>
        <p:nvSpPr>
          <p:cNvPr id="6" name="矩形 5"/>
          <p:cNvSpPr/>
          <p:nvPr/>
        </p:nvSpPr>
        <p:spPr>
          <a:xfrm>
            <a:off x="739886" y="5896349"/>
            <a:ext cx="7744691" cy="646331"/>
          </a:xfrm>
          <a:prstGeom prst="rect">
            <a:avLst/>
          </a:prstGeom>
        </p:spPr>
        <p:txBody>
          <a:bodyPr wrap="square">
            <a:spAutoFit/>
          </a:bodyPr>
          <a:lstStyle/>
          <a:p>
            <a:r>
              <a:rPr lang="en-US" altLang="zh-TW" dirty="0"/>
              <a:t>VBG</a:t>
            </a:r>
            <a:r>
              <a:rPr lang="zh-TW" altLang="en-US" dirty="0"/>
              <a:t>為動名詞或現在分詞，</a:t>
            </a:r>
            <a:r>
              <a:rPr lang="en-US" altLang="zh-TW" dirty="0"/>
              <a:t>BEZ</a:t>
            </a:r>
            <a:r>
              <a:rPr lang="zh-TW" altLang="en-US" dirty="0"/>
              <a:t>代表</a:t>
            </a:r>
            <a:r>
              <a:rPr lang="en-US" altLang="zh-TW" dirty="0"/>
              <a:t>is</a:t>
            </a:r>
            <a:r>
              <a:rPr lang="zh-TW" altLang="en-US" dirty="0"/>
              <a:t>，</a:t>
            </a:r>
            <a:r>
              <a:rPr lang="en-US" altLang="zh-TW" dirty="0"/>
              <a:t>AT</a:t>
            </a:r>
            <a:r>
              <a:rPr lang="zh-TW" altLang="en-US" dirty="0"/>
              <a:t>為冠詞，</a:t>
            </a:r>
            <a:r>
              <a:rPr lang="en-US" altLang="zh-TW" dirty="0"/>
              <a:t>NN</a:t>
            </a:r>
            <a:r>
              <a:rPr lang="zh-TW" altLang="en-US" dirty="0"/>
              <a:t>為名詞，</a:t>
            </a:r>
            <a:r>
              <a:rPr lang="en-US" altLang="zh-TW" dirty="0"/>
              <a:t>IN</a:t>
            </a:r>
            <a:r>
              <a:rPr lang="zh-TW" altLang="en-US" dirty="0"/>
              <a:t>為介係詞，</a:t>
            </a:r>
            <a:r>
              <a:rPr lang="en-US" altLang="zh-TW" dirty="0"/>
              <a:t>CC</a:t>
            </a:r>
            <a:r>
              <a:rPr lang="zh-TW" altLang="en-US" dirty="0"/>
              <a:t>為連接詞，</a:t>
            </a:r>
            <a:r>
              <a:rPr lang="en-US" altLang="zh-TW" dirty="0"/>
              <a:t>DT</a:t>
            </a:r>
            <a:r>
              <a:rPr lang="zh-TW" altLang="en-US" dirty="0"/>
              <a:t>為限定詞，</a:t>
            </a:r>
            <a:r>
              <a:rPr lang="en-US" altLang="zh-TW" dirty="0"/>
              <a:t>PP$</a:t>
            </a:r>
            <a:r>
              <a:rPr lang="zh-TW" altLang="en-US" dirty="0"/>
              <a:t>為所有格，</a:t>
            </a:r>
            <a:r>
              <a:rPr lang="en-US" altLang="zh-TW" dirty="0"/>
              <a:t>JJ</a:t>
            </a:r>
            <a:r>
              <a:rPr lang="zh-TW" altLang="en-US" dirty="0"/>
              <a:t>為形容詞。</a:t>
            </a:r>
          </a:p>
        </p:txBody>
      </p:sp>
      <p:sp>
        <p:nvSpPr>
          <p:cNvPr id="7" name="矩形 6"/>
          <p:cNvSpPr/>
          <p:nvPr/>
        </p:nvSpPr>
        <p:spPr>
          <a:xfrm>
            <a:off x="5370944" y="2618907"/>
            <a:ext cx="1800493" cy="369332"/>
          </a:xfrm>
          <a:prstGeom prst="rect">
            <a:avLst/>
          </a:prstGeom>
        </p:spPr>
        <p:txBody>
          <a:bodyPr wrap="none">
            <a:spAutoFit/>
          </a:bodyPr>
          <a:lstStyle/>
          <a:p>
            <a:r>
              <a:rPr lang="zh-TW" altLang="en-US" dirty="0"/>
              <a:t>詞性標記的範例</a:t>
            </a:r>
          </a:p>
        </p:txBody>
      </p:sp>
      <p:sp>
        <p:nvSpPr>
          <p:cNvPr id="8" name="矩形 7"/>
          <p:cNvSpPr/>
          <p:nvPr/>
        </p:nvSpPr>
        <p:spPr>
          <a:xfrm>
            <a:off x="639441" y="3220211"/>
            <a:ext cx="7293119" cy="646331"/>
          </a:xfrm>
          <a:prstGeom prst="rect">
            <a:avLst/>
          </a:prstGeom>
        </p:spPr>
        <p:txBody>
          <a:bodyPr wrap="square">
            <a:spAutoFit/>
          </a:bodyPr>
          <a:lstStyle/>
          <a:p>
            <a:r>
              <a:rPr lang="en-US" altLang="zh-TW" dirty="0"/>
              <a:t>Tagging is the task of labeling (or tagging) each word in a sentence with its appropriate part of speech.</a:t>
            </a:r>
            <a:endParaRPr lang="zh-TW" altLang="en-US" dirty="0"/>
          </a:p>
        </p:txBody>
      </p:sp>
      <p:sp>
        <p:nvSpPr>
          <p:cNvPr id="9" name="矩形 8"/>
          <p:cNvSpPr/>
          <p:nvPr/>
        </p:nvSpPr>
        <p:spPr>
          <a:xfrm>
            <a:off x="639441" y="4537333"/>
            <a:ext cx="7845136" cy="923330"/>
          </a:xfrm>
          <a:prstGeom prst="rect">
            <a:avLst/>
          </a:prstGeom>
        </p:spPr>
        <p:txBody>
          <a:bodyPr wrap="square">
            <a:spAutoFit/>
          </a:bodyPr>
          <a:lstStyle/>
          <a:p>
            <a:r>
              <a:rPr lang="en-US" altLang="zh-TW" dirty="0" err="1"/>
              <a:t>Tagging</a:t>
            </a:r>
            <a:r>
              <a:rPr lang="en-US" altLang="zh-TW" dirty="0" err="1">
                <a:solidFill>
                  <a:srgbClr val="FF0000"/>
                </a:solidFill>
              </a:rPr>
              <a:t>_VBG</a:t>
            </a:r>
            <a:r>
              <a:rPr lang="en-US" altLang="zh-TW" dirty="0"/>
              <a:t> </a:t>
            </a:r>
            <a:r>
              <a:rPr lang="en-US" altLang="zh-TW" dirty="0" err="1"/>
              <a:t>is</a:t>
            </a:r>
            <a:r>
              <a:rPr lang="en-US" altLang="zh-TW" dirty="0" err="1">
                <a:solidFill>
                  <a:srgbClr val="FF0000"/>
                </a:solidFill>
              </a:rPr>
              <a:t>_BEZ</a:t>
            </a:r>
            <a:r>
              <a:rPr lang="en-US" altLang="zh-TW" dirty="0"/>
              <a:t> </a:t>
            </a:r>
            <a:r>
              <a:rPr lang="en-US" altLang="zh-TW" dirty="0" err="1"/>
              <a:t>the</a:t>
            </a:r>
            <a:r>
              <a:rPr lang="en-US" altLang="zh-TW" b="1" dirty="0" err="1">
                <a:solidFill>
                  <a:srgbClr val="FF0000"/>
                </a:solidFill>
                <a:effectLst>
                  <a:outerShdw blurRad="38100" dist="38100" dir="2700000" algn="tl">
                    <a:srgbClr val="000000">
                      <a:alpha val="43137"/>
                    </a:srgbClr>
                  </a:outerShdw>
                </a:effectLst>
              </a:rPr>
              <a:t>_AT</a:t>
            </a:r>
            <a:r>
              <a:rPr lang="en-US" altLang="zh-TW" dirty="0"/>
              <a:t> </a:t>
            </a:r>
            <a:r>
              <a:rPr lang="en-US" altLang="zh-TW" dirty="0" err="1"/>
              <a:t>task_NN</a:t>
            </a:r>
            <a:r>
              <a:rPr lang="en-US" altLang="zh-TW" dirty="0"/>
              <a:t> </a:t>
            </a:r>
            <a:r>
              <a:rPr lang="en-US" altLang="zh-TW" dirty="0" err="1"/>
              <a:t>of_IN</a:t>
            </a:r>
            <a:r>
              <a:rPr lang="en-US" altLang="zh-TW" dirty="0"/>
              <a:t> </a:t>
            </a:r>
            <a:r>
              <a:rPr lang="en-US" altLang="zh-TW" dirty="0" err="1"/>
              <a:t>labeling_VBG</a:t>
            </a:r>
            <a:r>
              <a:rPr lang="en-US" altLang="zh-TW" dirty="0"/>
              <a:t> (_( </a:t>
            </a:r>
            <a:r>
              <a:rPr lang="en-US" altLang="zh-TW" dirty="0" err="1"/>
              <a:t>or_CC</a:t>
            </a:r>
            <a:r>
              <a:rPr lang="en-US" altLang="zh-TW" dirty="0"/>
              <a:t> </a:t>
            </a:r>
            <a:r>
              <a:rPr lang="en-US" altLang="zh-TW" dirty="0" err="1"/>
              <a:t>tagging_VBG</a:t>
            </a:r>
            <a:r>
              <a:rPr lang="en-US" altLang="zh-TW" dirty="0"/>
              <a:t> )_) </a:t>
            </a:r>
            <a:r>
              <a:rPr lang="en-US" altLang="zh-TW" dirty="0" err="1"/>
              <a:t>each_DT</a:t>
            </a:r>
            <a:r>
              <a:rPr lang="en-US" altLang="zh-TW" dirty="0"/>
              <a:t> </a:t>
            </a:r>
            <a:r>
              <a:rPr lang="en-US" altLang="zh-TW" dirty="0" err="1"/>
              <a:t>word_NN</a:t>
            </a:r>
            <a:r>
              <a:rPr lang="en-US" altLang="zh-TW" dirty="0"/>
              <a:t> </a:t>
            </a:r>
            <a:r>
              <a:rPr lang="en-US" altLang="zh-TW" dirty="0" err="1"/>
              <a:t>in_IN</a:t>
            </a:r>
            <a:r>
              <a:rPr lang="en-US" altLang="zh-TW" dirty="0"/>
              <a:t> </a:t>
            </a:r>
            <a:r>
              <a:rPr lang="en-US" altLang="zh-TW" dirty="0" err="1"/>
              <a:t>a_AT</a:t>
            </a:r>
            <a:r>
              <a:rPr lang="en-US" altLang="zh-TW" dirty="0"/>
              <a:t> </a:t>
            </a:r>
            <a:r>
              <a:rPr lang="en-US" altLang="zh-TW" dirty="0" err="1"/>
              <a:t>sentence_NN</a:t>
            </a:r>
            <a:r>
              <a:rPr lang="en-US" altLang="zh-TW" dirty="0"/>
              <a:t> </a:t>
            </a:r>
            <a:r>
              <a:rPr lang="en-US" altLang="zh-TW" dirty="0" err="1"/>
              <a:t>with_IN</a:t>
            </a:r>
            <a:r>
              <a:rPr lang="en-US" altLang="zh-TW" dirty="0"/>
              <a:t> </a:t>
            </a:r>
            <a:r>
              <a:rPr lang="en-US" altLang="zh-TW" dirty="0" err="1"/>
              <a:t>its_PP</a:t>
            </a:r>
            <a:r>
              <a:rPr lang="en-US" altLang="zh-TW" dirty="0"/>
              <a:t>$ </a:t>
            </a:r>
            <a:r>
              <a:rPr lang="en-US" altLang="zh-TW" dirty="0" err="1"/>
              <a:t>appropriate_JJ</a:t>
            </a:r>
            <a:r>
              <a:rPr lang="en-US" altLang="zh-TW" dirty="0"/>
              <a:t> </a:t>
            </a:r>
            <a:r>
              <a:rPr lang="en-US" altLang="zh-TW" dirty="0" err="1"/>
              <a:t>part_NN</a:t>
            </a:r>
            <a:r>
              <a:rPr lang="en-US" altLang="zh-TW" dirty="0"/>
              <a:t> </a:t>
            </a:r>
            <a:r>
              <a:rPr lang="en-US" altLang="zh-TW" dirty="0" err="1"/>
              <a:t>of_IN</a:t>
            </a:r>
            <a:r>
              <a:rPr lang="en-US" altLang="zh-TW" dirty="0"/>
              <a:t> </a:t>
            </a:r>
            <a:r>
              <a:rPr lang="en-US" altLang="zh-TW" dirty="0" err="1"/>
              <a:t>speech_NN</a:t>
            </a:r>
            <a:r>
              <a:rPr lang="en-US" altLang="zh-TW" dirty="0"/>
              <a:t> ._.</a:t>
            </a:r>
          </a:p>
        </p:txBody>
      </p:sp>
      <p:sp>
        <p:nvSpPr>
          <p:cNvPr id="10" name="向下箭號 9"/>
          <p:cNvSpPr/>
          <p:nvPr/>
        </p:nvSpPr>
        <p:spPr>
          <a:xfrm>
            <a:off x="3549071" y="3744398"/>
            <a:ext cx="905164" cy="7082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33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8604" y="2256044"/>
            <a:ext cx="2884957" cy="523220"/>
          </a:xfrm>
          <a:prstGeom prst="rect">
            <a:avLst/>
          </a:prstGeom>
        </p:spPr>
        <p:txBody>
          <a:bodyPr wrap="none">
            <a:spAutoFit/>
          </a:bodyPr>
          <a:lstStyle/>
          <a:p>
            <a:r>
              <a:rPr lang="en-US" altLang="zh-TW" sz="2800" dirty="0"/>
              <a:t>!pip list | </a:t>
            </a:r>
            <a:r>
              <a:rPr lang="en-US" altLang="zh-TW" sz="2800" dirty="0" err="1"/>
              <a:t>grep</a:t>
            </a:r>
            <a:r>
              <a:rPr lang="en-US" altLang="zh-TW" sz="2800" dirty="0"/>
              <a:t> </a:t>
            </a:r>
            <a:r>
              <a:rPr lang="en-US" altLang="zh-TW" sz="2800" dirty="0" err="1"/>
              <a:t>nltk</a:t>
            </a:r>
            <a:endParaRPr lang="zh-TW" altLang="en-US" sz="2800" dirty="0"/>
          </a:p>
        </p:txBody>
      </p:sp>
      <p:sp>
        <p:nvSpPr>
          <p:cNvPr id="3" name="標題 1"/>
          <p:cNvSpPr txBox="1">
            <a:spLocks/>
          </p:cNvSpPr>
          <p:nvPr/>
        </p:nvSpPr>
        <p:spPr>
          <a:xfrm>
            <a:off x="0" y="1054636"/>
            <a:ext cx="9144000" cy="801874"/>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4" name="矩形 3"/>
          <p:cNvSpPr/>
          <p:nvPr/>
        </p:nvSpPr>
        <p:spPr>
          <a:xfrm>
            <a:off x="995218" y="3317342"/>
            <a:ext cx="7301345" cy="2308324"/>
          </a:xfrm>
          <a:prstGeom prst="rect">
            <a:avLst/>
          </a:prstGeom>
        </p:spPr>
        <p:txBody>
          <a:bodyPr wrap="square">
            <a:spAutoFit/>
          </a:bodyPr>
          <a:lstStyle/>
          <a:p>
            <a:r>
              <a:rPr lang="en-US" altLang="zh-TW" dirty="0"/>
              <a:t>import </a:t>
            </a:r>
            <a:r>
              <a:rPr lang="en-US" altLang="zh-TW" dirty="0" err="1"/>
              <a:t>nltk</a:t>
            </a:r>
            <a:endParaRPr lang="en-US" altLang="zh-TW" dirty="0"/>
          </a:p>
          <a:p>
            <a:r>
              <a:rPr lang="en-US" altLang="zh-TW" dirty="0"/>
              <a:t>from </a:t>
            </a:r>
            <a:r>
              <a:rPr lang="en-US" altLang="zh-TW" dirty="0" err="1"/>
              <a:t>nltk</a:t>
            </a:r>
            <a:r>
              <a:rPr lang="en-US" altLang="zh-TW" dirty="0"/>
              <a:t> import </a:t>
            </a:r>
            <a:r>
              <a:rPr lang="en-US" altLang="zh-TW" dirty="0" err="1"/>
              <a:t>word_tokenize</a:t>
            </a:r>
            <a:r>
              <a:rPr lang="en-US" altLang="zh-TW" dirty="0"/>
              <a:t>, </a:t>
            </a:r>
            <a:r>
              <a:rPr lang="en-US" altLang="zh-TW" dirty="0" err="1"/>
              <a:t>pos_tag</a:t>
            </a:r>
            <a:endParaRPr lang="en-US" altLang="zh-TW" dirty="0"/>
          </a:p>
          <a:p>
            <a:endParaRPr lang="en-US" altLang="zh-TW" dirty="0"/>
          </a:p>
          <a:p>
            <a:r>
              <a:rPr lang="en-US" altLang="zh-TW" dirty="0" err="1"/>
              <a:t>nltk.download</a:t>
            </a:r>
            <a:r>
              <a:rPr lang="en-US" altLang="zh-TW" dirty="0"/>
              <a:t>('</a:t>
            </a:r>
            <a:r>
              <a:rPr lang="en-US" altLang="zh-TW" dirty="0" err="1"/>
              <a:t>punkt</a:t>
            </a:r>
            <a:r>
              <a:rPr lang="en-US" altLang="zh-TW" dirty="0"/>
              <a:t>')</a:t>
            </a:r>
          </a:p>
          <a:p>
            <a:r>
              <a:rPr lang="en-US" altLang="zh-TW" dirty="0" err="1"/>
              <a:t>nltk.download</a:t>
            </a:r>
            <a:r>
              <a:rPr lang="en-US" altLang="zh-TW" dirty="0"/>
              <a:t>('</a:t>
            </a:r>
            <a:r>
              <a:rPr lang="en-US" altLang="zh-TW" dirty="0" err="1"/>
              <a:t>averaged_perceptron_tagger</a:t>
            </a:r>
            <a:r>
              <a:rPr lang="en-US" altLang="zh-TW" dirty="0"/>
              <a:t>')</a:t>
            </a:r>
          </a:p>
          <a:p>
            <a:endParaRPr lang="en-US" altLang="zh-TW" dirty="0"/>
          </a:p>
          <a:p>
            <a:r>
              <a:rPr lang="en-US" altLang="zh-TW" dirty="0"/>
              <a:t>print(</a:t>
            </a:r>
            <a:r>
              <a:rPr lang="en-US" altLang="zh-TW" dirty="0" err="1"/>
              <a:t>pos_tag</a:t>
            </a:r>
            <a:r>
              <a:rPr lang="en-US" altLang="zh-TW" dirty="0"/>
              <a:t>(</a:t>
            </a:r>
            <a:r>
              <a:rPr lang="en-US" altLang="zh-TW" dirty="0" err="1"/>
              <a:t>word_tokenize</a:t>
            </a:r>
            <a:r>
              <a:rPr lang="en-US" altLang="zh-TW" dirty="0"/>
              <a:t>("I'm learning NLP")))</a:t>
            </a:r>
          </a:p>
          <a:p>
            <a:r>
              <a:rPr lang="en-US" altLang="zh-TW" dirty="0"/>
              <a:t># [('I', 'PRP'), ("'m", 'VBP'), ('learning', 'VBG'), ('NLP', 'NNP')]</a:t>
            </a:r>
            <a:endParaRPr lang="zh-TW" altLang="en-US" dirty="0"/>
          </a:p>
        </p:txBody>
      </p:sp>
    </p:spTree>
    <p:extLst>
      <p:ext uri="{BB962C8B-B14F-4D97-AF65-F5344CB8AC3E}">
        <p14:creationId xmlns:p14="http://schemas.microsoft.com/office/powerpoint/2010/main" val="284972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a:t>1.      CC      Coordinating conjunction</a:t>
            </a:r>
          </a:p>
          <a:p>
            <a:pPr marL="0" indent="0">
              <a:buNone/>
            </a:pPr>
            <a:r>
              <a:rPr lang="en-US" altLang="zh-TW" dirty="0"/>
              <a:t>2.     CD     Cardinal number</a:t>
            </a:r>
          </a:p>
          <a:p>
            <a:pPr marL="0" indent="0">
              <a:buNone/>
            </a:pPr>
            <a:r>
              <a:rPr lang="en-US" altLang="zh-TW" dirty="0"/>
              <a:t>3.     DT     Determiner</a:t>
            </a:r>
          </a:p>
          <a:p>
            <a:pPr marL="0" indent="0">
              <a:buNone/>
            </a:pPr>
            <a:r>
              <a:rPr lang="en-US" altLang="zh-TW" dirty="0"/>
              <a:t>4.     EX     Existential there</a:t>
            </a:r>
          </a:p>
          <a:p>
            <a:pPr marL="0" indent="0">
              <a:buNone/>
            </a:pPr>
            <a:r>
              <a:rPr lang="en-US" altLang="zh-TW" dirty="0"/>
              <a:t>5.     FW     Foreign word</a:t>
            </a:r>
          </a:p>
          <a:p>
            <a:pPr marL="0" indent="0">
              <a:buNone/>
            </a:pPr>
            <a:r>
              <a:rPr lang="en-US" altLang="zh-TW" dirty="0"/>
              <a:t>6.     IN     Preposition or subordinating conjunction</a:t>
            </a:r>
          </a:p>
          <a:p>
            <a:pPr marL="0" indent="0">
              <a:buNone/>
            </a:pPr>
            <a:r>
              <a:rPr lang="en-US" altLang="zh-TW" dirty="0"/>
              <a:t>7.     JJ     Adjective</a:t>
            </a:r>
          </a:p>
          <a:p>
            <a:pPr marL="0" indent="0">
              <a:buNone/>
            </a:pPr>
            <a:r>
              <a:rPr lang="en-US" altLang="zh-TW" dirty="0"/>
              <a:t>8.     JJR     Adjective, comparative</a:t>
            </a:r>
          </a:p>
          <a:p>
            <a:pPr marL="0" indent="0">
              <a:buNone/>
            </a:pPr>
            <a:r>
              <a:rPr lang="en-US" altLang="zh-TW" dirty="0"/>
              <a:t>9.     JJS     Adjective, superlative</a:t>
            </a:r>
          </a:p>
          <a:p>
            <a:pPr marL="0" indent="0">
              <a:buNone/>
            </a:pPr>
            <a:r>
              <a:rPr lang="en-US" altLang="zh-TW" dirty="0"/>
              <a:t>………………………….</a:t>
            </a:r>
          </a:p>
          <a:p>
            <a:pPr marL="0" indent="0">
              <a:buNone/>
            </a:pPr>
            <a:endParaRPr lang="en-US" altLang="zh-TW" dirty="0"/>
          </a:p>
          <a:p>
            <a:pPr marL="0" indent="0">
              <a:buNone/>
            </a:pPr>
            <a:r>
              <a:rPr lang="zh-TW" altLang="en-US" dirty="0"/>
              <a:t>請參閱</a:t>
            </a:r>
            <a:r>
              <a:rPr lang="en-US" altLang="zh-TW" dirty="0"/>
              <a:t>https://blog.csdn.net/fxjtoday/article/details/5841453</a:t>
            </a:r>
            <a:endParaRPr lang="zh-TW" altLang="en-US" dirty="0"/>
          </a:p>
        </p:txBody>
      </p:sp>
      <p:sp>
        <p:nvSpPr>
          <p:cNvPr id="4" name="矩形 3"/>
          <p:cNvSpPr/>
          <p:nvPr/>
        </p:nvSpPr>
        <p:spPr>
          <a:xfrm>
            <a:off x="369454" y="778586"/>
            <a:ext cx="8626764" cy="646331"/>
          </a:xfrm>
          <a:prstGeom prst="rect">
            <a:avLst/>
          </a:prstGeom>
        </p:spPr>
        <p:txBody>
          <a:bodyPr wrap="square">
            <a:spAutoFit/>
          </a:bodyPr>
          <a:lstStyle/>
          <a:p>
            <a:r>
              <a:rPr lang="en-US" altLang="zh-TW" sz="3600" dirty="0" err="1"/>
              <a:t>pos_tag</a:t>
            </a:r>
            <a:r>
              <a:rPr lang="en-US" altLang="zh-TW" sz="3600" dirty="0"/>
              <a:t> load the </a:t>
            </a:r>
            <a:r>
              <a:rPr lang="en-US" altLang="zh-TW" sz="2800" dirty="0"/>
              <a:t>Standard treebank POS tagger</a:t>
            </a:r>
            <a:endParaRPr lang="zh-TW" altLang="en-US" sz="2800" dirty="0"/>
          </a:p>
        </p:txBody>
      </p:sp>
    </p:spTree>
    <p:extLst>
      <p:ext uri="{BB962C8B-B14F-4D97-AF65-F5344CB8AC3E}">
        <p14:creationId xmlns:p14="http://schemas.microsoft.com/office/powerpoint/2010/main" val="65974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1054635"/>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pic>
        <p:nvPicPr>
          <p:cNvPr id="6" name="圖片 5"/>
          <p:cNvPicPr>
            <a:picLocks noChangeAspect="1"/>
          </p:cNvPicPr>
          <p:nvPr/>
        </p:nvPicPr>
        <p:blipFill>
          <a:blip r:embed="rId2"/>
          <a:stretch>
            <a:fillRect/>
          </a:stretch>
        </p:blipFill>
        <p:spPr>
          <a:xfrm>
            <a:off x="1065895" y="2184941"/>
            <a:ext cx="6693667" cy="4234332"/>
          </a:xfrm>
          <a:prstGeom prst="rect">
            <a:avLst/>
          </a:prstGeom>
        </p:spPr>
      </p:pic>
    </p:spTree>
    <p:extLst>
      <p:ext uri="{BB962C8B-B14F-4D97-AF65-F5344CB8AC3E}">
        <p14:creationId xmlns:p14="http://schemas.microsoft.com/office/powerpoint/2010/main" val="40065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219089"/>
            <a:ext cx="7886700" cy="3673719"/>
          </a:xfrm>
          <a:prstGeom prst="rect">
            <a:avLst/>
          </a:prstGeom>
        </p:spPr>
      </p:pic>
      <p:sp>
        <p:nvSpPr>
          <p:cNvPr id="7" name="標題 1"/>
          <p:cNvSpPr txBox="1">
            <a:spLocks/>
          </p:cNvSpPr>
          <p:nvPr/>
        </p:nvSpPr>
        <p:spPr>
          <a:xfrm>
            <a:off x="0" y="583581"/>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sp>
        <p:nvSpPr>
          <p:cNvPr id="8" name="矩形 7"/>
          <p:cNvSpPr/>
          <p:nvPr/>
        </p:nvSpPr>
        <p:spPr>
          <a:xfrm>
            <a:off x="536286" y="6144552"/>
            <a:ext cx="5774914" cy="461665"/>
          </a:xfrm>
          <a:prstGeom prst="rect">
            <a:avLst/>
          </a:prstGeom>
        </p:spPr>
        <p:txBody>
          <a:bodyPr wrap="none">
            <a:spAutoFit/>
          </a:bodyPr>
          <a:lstStyle/>
          <a:p>
            <a:r>
              <a:rPr lang="en-US" altLang="zh-TW" sz="2400" dirty="0"/>
              <a:t>https://nlpforhackers.io/training-pos-tagger/</a:t>
            </a:r>
            <a:endParaRPr lang="zh-TW" altLang="en-US" sz="2400" dirty="0"/>
          </a:p>
        </p:txBody>
      </p:sp>
      <p:sp>
        <p:nvSpPr>
          <p:cNvPr id="9" name="矩形 8"/>
          <p:cNvSpPr/>
          <p:nvPr/>
        </p:nvSpPr>
        <p:spPr>
          <a:xfrm>
            <a:off x="628650" y="1723885"/>
            <a:ext cx="6710218" cy="369332"/>
          </a:xfrm>
          <a:prstGeom prst="rect">
            <a:avLst/>
          </a:prstGeom>
        </p:spPr>
        <p:txBody>
          <a:bodyPr wrap="square">
            <a:spAutoFit/>
          </a:bodyPr>
          <a:lstStyle/>
          <a:p>
            <a:r>
              <a:rPr lang="en-US" altLang="zh-TW" dirty="0"/>
              <a:t>Complete guide for training your own Part-Of-Speech Tagger</a:t>
            </a:r>
            <a:endParaRPr lang="zh-TW" altLang="en-US" dirty="0"/>
          </a:p>
        </p:txBody>
      </p:sp>
    </p:spTree>
    <p:extLst>
      <p:ext uri="{BB962C8B-B14F-4D97-AF65-F5344CB8AC3E}">
        <p14:creationId xmlns:p14="http://schemas.microsoft.com/office/powerpoint/2010/main" val="273188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18964" r="2401"/>
          <a:stretch/>
        </p:blipFill>
        <p:spPr>
          <a:xfrm>
            <a:off x="3895826" y="2512287"/>
            <a:ext cx="4924036" cy="3526127"/>
          </a:xfrm>
          <a:prstGeom prst="rect">
            <a:avLst/>
          </a:prstGeom>
        </p:spPr>
      </p:pic>
      <p:sp>
        <p:nvSpPr>
          <p:cNvPr id="7" name="矩形 6"/>
          <p:cNvSpPr/>
          <p:nvPr/>
        </p:nvSpPr>
        <p:spPr>
          <a:xfrm>
            <a:off x="3895826" y="1944329"/>
            <a:ext cx="3578095" cy="461665"/>
          </a:xfrm>
          <a:prstGeom prst="rect">
            <a:avLst/>
          </a:prstGeom>
        </p:spPr>
        <p:txBody>
          <a:bodyPr wrap="none">
            <a:spAutoFit/>
          </a:bodyPr>
          <a:lstStyle/>
          <a:p>
            <a:r>
              <a:rPr lang="en-US" altLang="zh-TW" sz="2400" dirty="0"/>
              <a:t>http://www.nltk.org/book/</a:t>
            </a:r>
            <a:endParaRPr lang="zh-TW" altLang="en-US" sz="2400" dirty="0"/>
          </a:p>
        </p:txBody>
      </p:sp>
      <p:sp>
        <p:nvSpPr>
          <p:cNvPr id="8" name="標題 1"/>
          <p:cNvSpPr txBox="1">
            <a:spLocks/>
          </p:cNvSpPr>
          <p:nvPr/>
        </p:nvSpPr>
        <p:spPr>
          <a:xfrm>
            <a:off x="0" y="611289"/>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a:solidFill>
                  <a:schemeClr val="bg1"/>
                </a:solidFill>
              </a:rPr>
              <a:t>詞性標註</a:t>
            </a:r>
            <a:r>
              <a:rPr lang="en-US" altLang="zh-TW" dirty="0">
                <a:solidFill>
                  <a:schemeClr val="bg1"/>
                </a:solidFill>
              </a:rPr>
              <a:t>Part-of-speech tagging</a:t>
            </a:r>
            <a:endParaRPr lang="zh-TW" altLang="en-US" dirty="0">
              <a:solidFill>
                <a:schemeClr val="bg1"/>
              </a:solidFill>
            </a:endParaRPr>
          </a:p>
        </p:txBody>
      </p:sp>
      <p:pic>
        <p:nvPicPr>
          <p:cNvPr id="9" name="圖片 8"/>
          <p:cNvPicPr>
            <a:picLocks noChangeAspect="1"/>
          </p:cNvPicPr>
          <p:nvPr/>
        </p:nvPicPr>
        <p:blipFill>
          <a:blip r:embed="rId3"/>
          <a:stretch>
            <a:fillRect/>
          </a:stretch>
        </p:blipFill>
        <p:spPr>
          <a:xfrm>
            <a:off x="426603" y="2018721"/>
            <a:ext cx="3053431" cy="4003387"/>
          </a:xfrm>
          <a:prstGeom prst="rect">
            <a:avLst/>
          </a:prstGeom>
        </p:spPr>
      </p:pic>
    </p:spTree>
    <p:extLst>
      <p:ext uri="{BB962C8B-B14F-4D97-AF65-F5344CB8AC3E}">
        <p14:creationId xmlns:p14="http://schemas.microsoft.com/office/powerpoint/2010/main" val="391152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1048038"/>
          </a:xfrm>
          <a:solidFill>
            <a:srgbClr val="0070C0"/>
          </a:solidFill>
        </p:spPr>
        <p:txBody>
          <a:bodyPr/>
          <a:lstStyle/>
          <a:p>
            <a:r>
              <a:rPr lang="zh-TW" altLang="en-US" dirty="0">
                <a:solidFill>
                  <a:schemeClr val="bg1"/>
                </a:solidFill>
              </a:rPr>
              <a:t>命名實體識別</a:t>
            </a:r>
            <a:r>
              <a:rPr lang="en-US" altLang="zh-TW" sz="2400" dirty="0">
                <a:solidFill>
                  <a:schemeClr val="bg1"/>
                </a:solidFill>
              </a:rPr>
              <a:t>(Named Entity Recognition, NER)</a:t>
            </a:r>
            <a:endParaRPr lang="zh-TW" altLang="en-US" sz="2400" dirty="0">
              <a:solidFill>
                <a:schemeClr val="bg1"/>
              </a:solidFill>
            </a:endParaRPr>
          </a:p>
        </p:txBody>
      </p:sp>
      <p:pic>
        <p:nvPicPr>
          <p:cNvPr id="5" name="內容版面配置區 4"/>
          <p:cNvPicPr>
            <a:picLocks noGrp="1" noChangeAspect="1"/>
          </p:cNvPicPr>
          <p:nvPr>
            <p:ph idx="1"/>
          </p:nvPr>
        </p:nvPicPr>
        <p:blipFill rotWithShape="1">
          <a:blip r:embed="rId2"/>
          <a:srcRect t="17320"/>
          <a:stretch/>
        </p:blipFill>
        <p:spPr>
          <a:xfrm>
            <a:off x="342324" y="2329893"/>
            <a:ext cx="7886700" cy="3495964"/>
          </a:xfrm>
          <a:prstGeom prst="rect">
            <a:avLst/>
          </a:prstGeom>
        </p:spPr>
      </p:pic>
      <p:sp>
        <p:nvSpPr>
          <p:cNvPr id="4" name="矩形 3"/>
          <p:cNvSpPr/>
          <p:nvPr/>
        </p:nvSpPr>
        <p:spPr>
          <a:xfrm>
            <a:off x="244763" y="1825625"/>
            <a:ext cx="6229350" cy="369332"/>
          </a:xfrm>
          <a:prstGeom prst="rect">
            <a:avLst/>
          </a:prstGeom>
        </p:spPr>
        <p:txBody>
          <a:bodyPr wrap="square">
            <a:spAutoFit/>
          </a:bodyPr>
          <a:lstStyle/>
          <a:p>
            <a:r>
              <a:rPr lang="zh-TW" altLang="en-US"/>
              <a:t>在句子的序列中，定位並識別人名、地名、機構名等任務。</a:t>
            </a:r>
          </a:p>
        </p:txBody>
      </p:sp>
      <p:sp>
        <p:nvSpPr>
          <p:cNvPr id="6" name="矩形 5"/>
          <p:cNvSpPr/>
          <p:nvPr/>
        </p:nvSpPr>
        <p:spPr>
          <a:xfrm>
            <a:off x="1009072" y="5502691"/>
            <a:ext cx="7347527" cy="646331"/>
          </a:xfrm>
          <a:prstGeom prst="rect">
            <a:avLst/>
          </a:prstGeom>
        </p:spPr>
        <p:txBody>
          <a:bodyPr wrap="square">
            <a:spAutoFit/>
          </a:bodyPr>
          <a:lstStyle/>
          <a:p>
            <a:r>
              <a:rPr lang="zh-TW" altLang="en-US" dirty="0"/>
              <a:t>圖片來源：</a:t>
            </a:r>
            <a:r>
              <a:rPr lang="en-US" altLang="zh-TW" dirty="0"/>
              <a:t>https://blog.paralleldots.com/data-science/named-entity-recognition-milestone-models-papers-and-technologies/</a:t>
            </a:r>
            <a:endParaRPr lang="zh-TW" altLang="en-US" dirty="0"/>
          </a:p>
        </p:txBody>
      </p:sp>
      <p:sp>
        <p:nvSpPr>
          <p:cNvPr id="7" name="矩形 6"/>
          <p:cNvSpPr/>
          <p:nvPr/>
        </p:nvSpPr>
        <p:spPr>
          <a:xfrm>
            <a:off x="1316181" y="6329325"/>
            <a:ext cx="6174509" cy="369332"/>
          </a:xfrm>
          <a:prstGeom prst="rect">
            <a:avLst/>
          </a:prstGeom>
        </p:spPr>
        <p:txBody>
          <a:bodyPr wrap="square">
            <a:spAutoFit/>
          </a:bodyPr>
          <a:lstStyle/>
          <a:p>
            <a:r>
              <a:rPr lang="en-US" altLang="zh-TW" dirty="0"/>
              <a:t>https://ithelp.ithome.com.tw/articles/10209418</a:t>
            </a:r>
            <a:endParaRPr lang="zh-TW" altLang="en-US" dirty="0"/>
          </a:p>
        </p:txBody>
      </p:sp>
    </p:spTree>
    <p:extLst>
      <p:ext uri="{BB962C8B-B14F-4D97-AF65-F5344CB8AC3E}">
        <p14:creationId xmlns:p14="http://schemas.microsoft.com/office/powerpoint/2010/main" val="250016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a:t>詞嵌入向量化：</a:t>
            </a:r>
            <a:r>
              <a:rPr lang="en-US" altLang="zh-TW" sz="3200" dirty="0"/>
              <a:t>word2vec, </a:t>
            </a:r>
            <a:r>
              <a:rPr lang="en-US" altLang="zh-TW" sz="3200" dirty="0" err="1"/>
              <a:t>FastText</a:t>
            </a:r>
            <a:r>
              <a:rPr lang="zh-TW" altLang="en-US" sz="3200" dirty="0"/>
              <a:t>等等</a:t>
            </a:r>
          </a:p>
          <a:p>
            <a:pPr marL="342900" indent="-342900">
              <a:buFont typeface="+mj-lt"/>
              <a:buAutoNum type="arabicPeriod"/>
            </a:pPr>
            <a:r>
              <a:rPr lang="zh-TW" altLang="en-US" sz="3200" dirty="0"/>
              <a:t>卷積神經網路特徵提取：</a:t>
            </a:r>
            <a:r>
              <a:rPr lang="en-US" altLang="zh-TW" sz="3200" dirty="0"/>
              <a:t>Text-CNN, Char-CNN</a:t>
            </a:r>
            <a:r>
              <a:rPr lang="zh-TW" altLang="en-US" sz="3200" dirty="0"/>
              <a:t>等等</a:t>
            </a:r>
          </a:p>
          <a:p>
            <a:pPr marL="342900" indent="-342900">
              <a:buFont typeface="+mj-lt"/>
              <a:buAutoNum type="arabicPeriod"/>
            </a:pPr>
            <a:r>
              <a:rPr lang="zh-TW" altLang="en-US" sz="3200" dirty="0"/>
              <a:t>上下文機制：</a:t>
            </a:r>
            <a:r>
              <a:rPr lang="en-US" altLang="zh-TW" sz="3200" dirty="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a:t>記憶存儲機制：</a:t>
            </a:r>
            <a:r>
              <a:rPr lang="en-US" altLang="zh-TW" sz="3200" dirty="0" err="1"/>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a:t>注意力機制：</a:t>
            </a:r>
            <a:r>
              <a:rPr lang="en-US" altLang="zh-TW" sz="3200" dirty="0"/>
              <a:t>HAN</a:t>
            </a:r>
            <a:r>
              <a:rPr lang="zh-TW" altLang="en-US" sz="3200" dirty="0"/>
              <a:t>等等</a:t>
            </a:r>
          </a:p>
        </p:txBody>
      </p:sp>
      <p:sp>
        <p:nvSpPr>
          <p:cNvPr id="3" name="標題 1"/>
          <p:cNvSpPr txBox="1">
            <a:spLocks/>
          </p:cNvSpPr>
          <p:nvPr/>
        </p:nvSpPr>
        <p:spPr>
          <a:xfrm>
            <a:off x="0" y="365126"/>
            <a:ext cx="9144000" cy="1694583"/>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dirty="0">
              <a:solidFill>
                <a:schemeClr val="bg1"/>
              </a:solidFill>
            </a:endParaRPr>
          </a:p>
          <a:p>
            <a:r>
              <a:rPr lang="en-US" altLang="zh-TW" dirty="0">
                <a:solidFill>
                  <a:schemeClr val="bg1"/>
                </a:solidFill>
              </a:rPr>
              <a:t>Text classification  </a:t>
            </a:r>
            <a:r>
              <a:rPr lang="zh-TW" altLang="en-US" b="1" dirty="0">
                <a:solidFill>
                  <a:schemeClr val="bg1"/>
                </a:solidFill>
                <a:effectLst>
                  <a:outerShdw blurRad="38100" dist="38100" dir="2700000" algn="tl">
                    <a:srgbClr val="000000">
                      <a:alpha val="43137"/>
                    </a:srgbClr>
                  </a:outerShdw>
                </a:effectLst>
              </a:rPr>
              <a:t>文本分類</a:t>
            </a:r>
            <a:endParaRPr lang="en-US" altLang="zh-TW"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15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text classification  </a:t>
            </a:r>
            <a:r>
              <a:rPr lang="zh-TW" altLang="en-US" b="1" dirty="0">
                <a:effectLst>
                  <a:outerShdw blurRad="38100" dist="38100" dir="2700000" algn="tl">
                    <a:srgbClr val="000000">
                      <a:alpha val="43137"/>
                    </a:srgbClr>
                  </a:outerShdw>
                </a:effectLst>
              </a:rPr>
              <a:t>文本分類</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36311" y="2490859"/>
            <a:ext cx="7507983" cy="4039249"/>
          </a:xfrm>
          <a:prstGeom prst="rect">
            <a:avLst/>
          </a:prstGeom>
        </p:spPr>
      </p:pic>
      <p:sp>
        <p:nvSpPr>
          <p:cNvPr id="5" name="矩形 4"/>
          <p:cNvSpPr/>
          <p:nvPr/>
        </p:nvSpPr>
        <p:spPr>
          <a:xfrm>
            <a:off x="323274" y="1444442"/>
            <a:ext cx="8700654" cy="646331"/>
          </a:xfrm>
          <a:prstGeom prst="rect">
            <a:avLst/>
          </a:prstGeom>
        </p:spPr>
        <p:txBody>
          <a:bodyPr wrap="square">
            <a:spAutoFit/>
          </a:bodyPr>
          <a:lstStyle/>
          <a:p>
            <a:r>
              <a:rPr lang="zh-TW" altLang="en-US" dirty="0"/>
              <a:t>傳統機器學習時代的主流分類器</a:t>
            </a:r>
            <a:r>
              <a:rPr lang="en-US" altLang="zh-TW" dirty="0"/>
              <a:t>:Naive Bayes</a:t>
            </a:r>
            <a:r>
              <a:rPr lang="zh-TW" altLang="en-US" dirty="0"/>
              <a:t>，</a:t>
            </a:r>
            <a:r>
              <a:rPr lang="en-US" altLang="zh-TW" dirty="0"/>
              <a:t>Maximum Entropy</a:t>
            </a:r>
            <a:r>
              <a:rPr lang="zh-TW" altLang="en-US" dirty="0"/>
              <a:t>， </a:t>
            </a:r>
            <a:r>
              <a:rPr lang="en-US" altLang="zh-TW" dirty="0"/>
              <a:t>K-NN</a:t>
            </a:r>
            <a:r>
              <a:rPr lang="zh-TW" altLang="en-US" dirty="0"/>
              <a:t>，和</a:t>
            </a:r>
            <a:r>
              <a:rPr lang="en-US" altLang="zh-TW" dirty="0"/>
              <a:t>SVM</a:t>
            </a:r>
            <a:r>
              <a:rPr lang="zh-TW" altLang="en-US" dirty="0"/>
              <a:t>。 </a:t>
            </a:r>
            <a:endParaRPr lang="en-US" altLang="zh-TW" dirty="0"/>
          </a:p>
          <a:p>
            <a:r>
              <a:rPr lang="zh-TW" altLang="en-US" dirty="0"/>
              <a:t>經典特徵模型：經典距離定義模型</a:t>
            </a:r>
            <a:r>
              <a:rPr lang="en-US" altLang="zh-TW" dirty="0"/>
              <a:t>Vector Space Model</a:t>
            </a:r>
            <a:r>
              <a:rPr lang="zh-TW" altLang="en-US" dirty="0"/>
              <a:t>（</a:t>
            </a:r>
            <a:r>
              <a:rPr lang="en-US" altLang="zh-TW" dirty="0" err="1"/>
              <a:t>Rocchio</a:t>
            </a:r>
            <a:r>
              <a:rPr lang="zh-TW" altLang="en-US" dirty="0"/>
              <a:t>）， </a:t>
            </a:r>
            <a:r>
              <a:rPr lang="en-US" altLang="zh-TW" dirty="0"/>
              <a:t>N-grams</a:t>
            </a:r>
            <a:r>
              <a:rPr lang="zh-TW" altLang="en-US" dirty="0"/>
              <a:t>等等。</a:t>
            </a:r>
          </a:p>
        </p:txBody>
      </p:sp>
    </p:spTree>
    <p:extLst>
      <p:ext uri="{BB962C8B-B14F-4D97-AF65-F5344CB8AC3E}">
        <p14:creationId xmlns:p14="http://schemas.microsoft.com/office/powerpoint/2010/main" val="159472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595" y="78799"/>
            <a:ext cx="7886700" cy="678583"/>
          </a:xfrm>
        </p:spPr>
        <p:txBody>
          <a:bodyPr>
            <a:normAutofit fontScale="90000"/>
          </a:bodyPr>
          <a:lstStyle/>
          <a:p>
            <a:r>
              <a:rPr lang="en-US" altLang="zh-TW" dirty="0"/>
              <a:t>Time Series</a:t>
            </a:r>
            <a:endParaRPr lang="zh-TW" altLang="en-US" dirty="0"/>
          </a:p>
        </p:txBody>
      </p:sp>
      <p:sp>
        <p:nvSpPr>
          <p:cNvPr id="4" name="矩形 3"/>
          <p:cNvSpPr/>
          <p:nvPr/>
        </p:nvSpPr>
        <p:spPr>
          <a:xfrm>
            <a:off x="185880" y="1277845"/>
            <a:ext cx="3726297" cy="2862322"/>
          </a:xfrm>
          <a:prstGeom prst="rect">
            <a:avLst/>
          </a:prstGeom>
        </p:spPr>
        <p:txBody>
          <a:bodyPr wrap="square">
            <a:spAutoFit/>
          </a:bodyPr>
          <a:lstStyle/>
          <a:p>
            <a:r>
              <a:rPr lang="zh-TW" altLang="en-US" dirty="0"/>
              <a:t>通常一組時間序列的時間間隔為一恆定值（如</a:t>
            </a:r>
            <a:r>
              <a:rPr lang="en-US" altLang="zh-TW" dirty="0"/>
              <a:t>1</a:t>
            </a:r>
            <a:r>
              <a:rPr lang="zh-TW" altLang="en-US" dirty="0"/>
              <a:t>秒，</a:t>
            </a:r>
            <a:r>
              <a:rPr lang="en-US" altLang="zh-TW" dirty="0"/>
              <a:t>5</a:t>
            </a:r>
            <a:r>
              <a:rPr lang="zh-TW" altLang="en-US" dirty="0"/>
              <a:t>分鐘，</a:t>
            </a:r>
            <a:r>
              <a:rPr lang="en-US" altLang="zh-TW" dirty="0"/>
              <a:t>12</a:t>
            </a:r>
            <a:r>
              <a:rPr lang="zh-TW" altLang="en-US" dirty="0"/>
              <a:t>小時，</a:t>
            </a:r>
            <a:r>
              <a:rPr lang="en-US" altLang="zh-TW" dirty="0"/>
              <a:t>7</a:t>
            </a:r>
            <a:r>
              <a:rPr lang="zh-TW" altLang="en-US" dirty="0"/>
              <a:t>天，</a:t>
            </a:r>
            <a:r>
              <a:rPr lang="en-US" altLang="zh-TW" dirty="0"/>
              <a:t>1</a:t>
            </a:r>
            <a:r>
              <a:rPr lang="zh-TW" altLang="en-US" dirty="0"/>
              <a:t>年），因此時間序列可以作為離散時間數據進行分析處理。</a:t>
            </a:r>
            <a:endParaRPr lang="en-US" altLang="zh-TW" dirty="0"/>
          </a:p>
          <a:p>
            <a:r>
              <a:rPr lang="zh-TW" altLang="en-US" dirty="0"/>
              <a:t>時間序列廣泛應用於數理統計、信號處理、模式識別、計量經濟學、數學金融、天氣預報、地震預測、腦電圖、控制工程、航空學、通信工程以及絕大多數涉及到時間數據測量的應用科學與工程學。</a:t>
            </a:r>
          </a:p>
        </p:txBody>
      </p:sp>
      <p:sp>
        <p:nvSpPr>
          <p:cNvPr id="5" name="矩形 4"/>
          <p:cNvSpPr/>
          <p:nvPr/>
        </p:nvSpPr>
        <p:spPr>
          <a:xfrm>
            <a:off x="158378" y="725441"/>
            <a:ext cx="5444259" cy="369332"/>
          </a:xfrm>
          <a:prstGeom prst="rect">
            <a:avLst/>
          </a:prstGeom>
        </p:spPr>
        <p:txBody>
          <a:bodyPr wrap="square">
            <a:spAutoFit/>
          </a:bodyPr>
          <a:lstStyle/>
          <a:p>
            <a:r>
              <a:rPr lang="zh-TW" altLang="en-US" dirty="0"/>
              <a:t>一組按照時間發生先後順序進行排列的數據點序列。</a:t>
            </a:r>
            <a:endParaRPr lang="en-US" altLang="zh-TW" dirty="0"/>
          </a:p>
        </p:txBody>
      </p:sp>
      <p:sp>
        <p:nvSpPr>
          <p:cNvPr id="6" name="矩形 5"/>
          <p:cNvSpPr/>
          <p:nvPr/>
        </p:nvSpPr>
        <p:spPr>
          <a:xfrm>
            <a:off x="2880508" y="331998"/>
            <a:ext cx="4140364" cy="369332"/>
          </a:xfrm>
          <a:prstGeom prst="rect">
            <a:avLst/>
          </a:prstGeom>
        </p:spPr>
        <p:txBody>
          <a:bodyPr wrap="none">
            <a:spAutoFit/>
          </a:bodyPr>
          <a:lstStyle/>
          <a:p>
            <a:r>
              <a:rPr lang="en-US" altLang="zh-TW" dirty="0"/>
              <a:t>https://en.wikipedia.org/wiki/Time_series</a:t>
            </a:r>
            <a:endParaRPr lang="zh-TW" altLang="en-US" dirty="0"/>
          </a:p>
        </p:txBody>
      </p:sp>
      <p:sp>
        <p:nvSpPr>
          <p:cNvPr id="7" name="矩形 6"/>
          <p:cNvSpPr/>
          <p:nvPr/>
        </p:nvSpPr>
        <p:spPr>
          <a:xfrm>
            <a:off x="185880" y="5442228"/>
            <a:ext cx="7384473" cy="1046440"/>
          </a:xfrm>
          <a:prstGeom prst="rect">
            <a:avLst/>
          </a:prstGeom>
        </p:spPr>
        <p:txBody>
          <a:bodyPr wrap="square">
            <a:spAutoFit/>
          </a:bodyPr>
          <a:lstStyle/>
          <a:p>
            <a:r>
              <a:rPr lang="en-US" altLang="zh-TW" sz="2400" dirty="0"/>
              <a:t>Time Series Analysis </a:t>
            </a:r>
          </a:p>
          <a:p>
            <a:r>
              <a:rPr lang="zh-TW" altLang="en-US" sz="2400" dirty="0"/>
              <a:t>時間序列模型基本概念：</a:t>
            </a:r>
            <a:r>
              <a:rPr lang="en-US" altLang="zh-TW" sz="2400" dirty="0"/>
              <a:t>AR, MA, ARMA, ARIMA </a:t>
            </a:r>
            <a:r>
              <a:rPr lang="zh-TW" altLang="en-US" sz="2400" dirty="0"/>
              <a:t>模型</a:t>
            </a:r>
            <a:endParaRPr lang="en-US" altLang="zh-TW" sz="2400" dirty="0"/>
          </a:p>
          <a:p>
            <a:r>
              <a:rPr lang="en-US" altLang="zh-TW" sz="1400" dirty="0"/>
              <a:t>https://mropengate.blogspot.com/2015/11/time-series-analysis-ar-ma-arma-arima.html</a:t>
            </a:r>
            <a:endParaRPr lang="zh-TW" altLang="en-US" sz="1400" dirty="0"/>
          </a:p>
        </p:txBody>
      </p:sp>
      <p:sp>
        <p:nvSpPr>
          <p:cNvPr id="8" name="矩形 7"/>
          <p:cNvSpPr/>
          <p:nvPr/>
        </p:nvSpPr>
        <p:spPr>
          <a:xfrm>
            <a:off x="228309" y="6488668"/>
            <a:ext cx="7745271" cy="369332"/>
          </a:xfrm>
          <a:prstGeom prst="rect">
            <a:avLst/>
          </a:prstGeom>
        </p:spPr>
        <p:txBody>
          <a:bodyPr wrap="square">
            <a:spAutoFit/>
          </a:bodyPr>
          <a:lstStyle/>
          <a:p>
            <a:r>
              <a:rPr lang="en-US" altLang="zh-TW" dirty="0"/>
              <a:t>http://yongfeng.me/attach/time-series-analysis-zhang.pdf</a:t>
            </a:r>
            <a:endParaRPr lang="zh-TW" altLang="en-US" dirty="0"/>
          </a:p>
        </p:txBody>
      </p:sp>
    </p:spTree>
    <p:extLst>
      <p:ext uri="{BB962C8B-B14F-4D97-AF65-F5344CB8AC3E}">
        <p14:creationId xmlns:p14="http://schemas.microsoft.com/office/powerpoint/2010/main" val="4945413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780183"/>
          </a:xfrm>
        </p:spPr>
        <p:txBody>
          <a:bodyPr>
            <a:normAutofit/>
          </a:bodyPr>
          <a:lstStyle/>
          <a:p>
            <a:r>
              <a:rPr lang="en-US" altLang="zh-CN" dirty="0">
                <a:effectLst>
                  <a:outerShdw blurRad="38100" dist="38100" dir="2700000" algn="tl">
                    <a:srgbClr val="000000">
                      <a:alpha val="43137"/>
                    </a:srgbClr>
                  </a:outerShdw>
                </a:effectLst>
              </a:rPr>
              <a:t>HAN</a:t>
            </a:r>
            <a:r>
              <a:rPr lang="zh-CN" altLang="en-US" dirty="0">
                <a:effectLst>
                  <a:outerShdw blurRad="38100" dist="38100" dir="2700000" algn="tl">
                    <a:srgbClr val="000000">
                      <a:alpha val="43137"/>
                    </a:srgbClr>
                  </a:outerShdw>
                </a:effectLst>
              </a:rPr>
              <a:t>分層注意網路</a:t>
            </a:r>
          </a:p>
        </p:txBody>
      </p:sp>
      <p:pic>
        <p:nvPicPr>
          <p:cNvPr id="4" name="內容版面配置區 3"/>
          <p:cNvPicPr>
            <a:picLocks noGrp="1" noChangeAspect="1"/>
          </p:cNvPicPr>
          <p:nvPr>
            <p:ph idx="1"/>
          </p:nvPr>
        </p:nvPicPr>
        <p:blipFill>
          <a:blip r:embed="rId2"/>
          <a:stretch>
            <a:fillRect/>
          </a:stretch>
        </p:blipFill>
        <p:spPr>
          <a:xfrm>
            <a:off x="1143000" y="1853406"/>
            <a:ext cx="6858000" cy="4295775"/>
          </a:xfrm>
          <a:prstGeom prst="rect">
            <a:avLst/>
          </a:prstGeom>
        </p:spPr>
      </p:pic>
      <p:sp>
        <p:nvSpPr>
          <p:cNvPr id="3" name="矩形 2"/>
          <p:cNvSpPr/>
          <p:nvPr/>
        </p:nvSpPr>
        <p:spPr>
          <a:xfrm>
            <a:off x="628650" y="6227679"/>
            <a:ext cx="4026167" cy="369332"/>
          </a:xfrm>
          <a:prstGeom prst="rect">
            <a:avLst/>
          </a:prstGeom>
        </p:spPr>
        <p:txBody>
          <a:bodyPr wrap="none">
            <a:spAutoFit/>
          </a:bodyPr>
          <a:lstStyle/>
          <a:p>
            <a:r>
              <a:rPr lang="en-US" altLang="zh-TW" dirty="0"/>
              <a:t>https://zhuanlan.zhihu.com/p/48109917</a:t>
            </a:r>
            <a:endParaRPr lang="zh-TW" altLang="en-US" dirty="0"/>
          </a:p>
        </p:txBody>
      </p:sp>
    </p:spTree>
    <p:extLst>
      <p:ext uri="{BB962C8B-B14F-4D97-AF65-F5344CB8AC3E}">
        <p14:creationId xmlns:p14="http://schemas.microsoft.com/office/powerpoint/2010/main" val="12873173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47765" y="691268"/>
            <a:ext cx="7531876" cy="2186600"/>
          </a:xfrm>
          <a:prstGeom prst="rect">
            <a:avLst/>
          </a:prstGeom>
        </p:spPr>
      </p:pic>
      <p:sp>
        <p:nvSpPr>
          <p:cNvPr id="5" name="矩形 4"/>
          <p:cNvSpPr/>
          <p:nvPr/>
        </p:nvSpPr>
        <p:spPr>
          <a:xfrm>
            <a:off x="447765" y="3023489"/>
            <a:ext cx="8136660" cy="3139321"/>
          </a:xfrm>
          <a:prstGeom prst="rect">
            <a:avLst/>
          </a:prstGeom>
        </p:spPr>
        <p:txBody>
          <a:bodyPr wrap="square">
            <a:spAutoFit/>
          </a:bodyPr>
          <a:lstStyle/>
          <a:p>
            <a:r>
              <a:rPr lang="en-US" altLang="zh-TW" dirty="0"/>
              <a:t>We report on a series of experiments with convolutional neural networks (CNN)</a:t>
            </a:r>
          </a:p>
          <a:p>
            <a:r>
              <a:rPr lang="en-US" altLang="zh-TW" dirty="0"/>
              <a:t>trained on top of pre-trained word vectors for sentence-level classification tasks.</a:t>
            </a:r>
          </a:p>
          <a:p>
            <a:endParaRPr lang="en-US" altLang="zh-TW" dirty="0"/>
          </a:p>
          <a:p>
            <a:r>
              <a:rPr lang="en-US" altLang="zh-TW" dirty="0"/>
              <a:t>We show that a simple CNN with little </a:t>
            </a:r>
            <a:r>
              <a:rPr lang="en-US" altLang="zh-TW" dirty="0" err="1"/>
              <a:t>hyperparameter</a:t>
            </a:r>
            <a:r>
              <a:rPr lang="en-US" altLang="zh-TW" dirty="0"/>
              <a:t> tuning and static vectors achieves excellent results on multiple benchmarks. Learning task-specific vectors through fine-tuning offers further gains in performance. </a:t>
            </a:r>
          </a:p>
          <a:p>
            <a:r>
              <a:rPr lang="en-US" altLang="zh-TW" dirty="0"/>
              <a:t>We additionally propose a simple modification to the architecture to allow for the use of both task-specific and static vectors. </a:t>
            </a:r>
          </a:p>
          <a:p>
            <a:endParaRPr lang="en-US" altLang="zh-TW" dirty="0"/>
          </a:p>
          <a:p>
            <a:r>
              <a:rPr lang="en-US" altLang="zh-TW" dirty="0"/>
              <a:t>The CNN models discussed herein improve upon the state of the art on 4 out of 7 tasks, which include </a:t>
            </a:r>
            <a:r>
              <a:rPr lang="en-US" altLang="zh-TW" b="1" dirty="0">
                <a:solidFill>
                  <a:srgbClr val="FF0000"/>
                </a:solidFill>
                <a:effectLst>
                  <a:outerShdw blurRad="38100" dist="38100" dir="2700000" algn="tl">
                    <a:srgbClr val="000000">
                      <a:alpha val="43137"/>
                    </a:srgbClr>
                  </a:outerShdw>
                </a:effectLst>
              </a:rPr>
              <a:t>sentiment analysis </a:t>
            </a:r>
            <a:r>
              <a:rPr lang="en-US" altLang="zh-TW" dirty="0"/>
              <a:t>and </a:t>
            </a:r>
            <a:r>
              <a:rPr lang="en-US" altLang="zh-TW" b="1" dirty="0">
                <a:solidFill>
                  <a:srgbClr val="FF0000"/>
                </a:solidFill>
                <a:effectLst>
                  <a:outerShdw blurRad="38100" dist="38100" dir="2700000" algn="tl">
                    <a:srgbClr val="000000">
                      <a:alpha val="43137"/>
                    </a:srgbClr>
                  </a:outerShdw>
                </a:effectLst>
              </a:rPr>
              <a:t>question classification</a:t>
            </a:r>
            <a:r>
              <a:rPr lang="en-US" altLang="zh-TW" dirty="0"/>
              <a:t>.</a:t>
            </a:r>
          </a:p>
        </p:txBody>
      </p:sp>
    </p:spTree>
    <p:extLst>
      <p:ext uri="{BB962C8B-B14F-4D97-AF65-F5344CB8AC3E}">
        <p14:creationId xmlns:p14="http://schemas.microsoft.com/office/powerpoint/2010/main" val="30118244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2080227"/>
            <a:ext cx="7886700" cy="3842133"/>
          </a:xfrm>
          <a:prstGeom prst="rect">
            <a:avLst/>
          </a:prstGeom>
        </p:spPr>
      </p:pic>
    </p:spTree>
    <p:extLst>
      <p:ext uri="{BB962C8B-B14F-4D97-AF65-F5344CB8AC3E}">
        <p14:creationId xmlns:p14="http://schemas.microsoft.com/office/powerpoint/2010/main" val="3954091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1455347"/>
            <a:ext cx="7792857" cy="4705308"/>
          </a:xfrm>
          <a:prstGeom prst="rect">
            <a:avLst/>
          </a:prstGeom>
        </p:spPr>
      </p:pic>
    </p:spTree>
    <p:extLst>
      <p:ext uri="{BB962C8B-B14F-4D97-AF65-F5344CB8AC3E}">
        <p14:creationId xmlns:p14="http://schemas.microsoft.com/office/powerpoint/2010/main" val="26597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745144" y="365126"/>
            <a:ext cx="3826856" cy="6077427"/>
          </a:xfrm>
          <a:prstGeom prst="rect">
            <a:avLst/>
          </a:prstGeom>
        </p:spPr>
      </p:pic>
    </p:spTree>
    <p:extLst>
      <p:ext uri="{BB962C8B-B14F-4D97-AF65-F5344CB8AC3E}">
        <p14:creationId xmlns:p14="http://schemas.microsoft.com/office/powerpoint/2010/main" val="339927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1148573" y="365126"/>
            <a:ext cx="6212809" cy="6290470"/>
          </a:xfrm>
          <a:prstGeom prst="rect">
            <a:avLst/>
          </a:prstGeom>
        </p:spPr>
      </p:pic>
      <p:sp>
        <p:nvSpPr>
          <p:cNvPr id="5" name="矩形 4"/>
          <p:cNvSpPr/>
          <p:nvPr/>
        </p:nvSpPr>
        <p:spPr>
          <a:xfrm>
            <a:off x="228810" y="6286264"/>
            <a:ext cx="4026167" cy="369332"/>
          </a:xfrm>
          <a:prstGeom prst="rect">
            <a:avLst/>
          </a:prstGeom>
        </p:spPr>
        <p:txBody>
          <a:bodyPr wrap="none">
            <a:spAutoFit/>
          </a:bodyPr>
          <a:lstStyle/>
          <a:p>
            <a:r>
              <a:rPr lang="en-US" altLang="zh-TW" dirty="0"/>
              <a:t>https://zhuanlan.zhihu.com/p/34212945</a:t>
            </a:r>
            <a:endParaRPr lang="zh-TW" altLang="en-US" dirty="0"/>
          </a:p>
        </p:txBody>
      </p:sp>
    </p:spTree>
    <p:extLst>
      <p:ext uri="{BB962C8B-B14F-4D97-AF65-F5344CB8AC3E}">
        <p14:creationId xmlns:p14="http://schemas.microsoft.com/office/powerpoint/2010/main" val="407067420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62395" y="346653"/>
            <a:ext cx="7924223" cy="872547"/>
          </a:xfrm>
        </p:spPr>
        <p:txBody>
          <a:bodyPr>
            <a:normAutofit fontScale="90000"/>
          </a:bodyPr>
          <a:lstStyle/>
          <a:p>
            <a:r>
              <a:rPr lang="en-US" altLang="zh-TW" dirty="0"/>
              <a:t>Comparative Study of CNN and RNN for Natural Language Processing</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538125" y="1825625"/>
            <a:ext cx="6067750" cy="4351338"/>
          </a:xfrm>
          <a:prstGeom prst="rect">
            <a:avLst/>
          </a:prstGeom>
        </p:spPr>
      </p:pic>
      <p:sp>
        <p:nvSpPr>
          <p:cNvPr id="4" name="矩形 3"/>
          <p:cNvSpPr/>
          <p:nvPr/>
        </p:nvSpPr>
        <p:spPr>
          <a:xfrm>
            <a:off x="715818" y="1506023"/>
            <a:ext cx="5888182" cy="369332"/>
          </a:xfrm>
          <a:prstGeom prst="rect">
            <a:avLst/>
          </a:prstGeom>
        </p:spPr>
        <p:txBody>
          <a:bodyPr wrap="square">
            <a:spAutoFit/>
          </a:bodyPr>
          <a:lstStyle/>
          <a:p>
            <a:r>
              <a:rPr lang="en-US" altLang="zh-CN" dirty="0"/>
              <a:t>RNN</a:t>
            </a:r>
            <a:r>
              <a:rPr lang="zh-CN" altLang="en-US" dirty="0"/>
              <a:t>不見得有</a:t>
            </a:r>
            <a:r>
              <a:rPr lang="en-US" altLang="zh-CN" dirty="0"/>
              <a:t>CNN</a:t>
            </a:r>
            <a:r>
              <a:rPr lang="zh-CN" altLang="en-US" dirty="0"/>
              <a:t>效果好， 但是</a:t>
            </a:r>
            <a:r>
              <a:rPr lang="en-US" altLang="zh-CN" dirty="0"/>
              <a:t>Bi-RNN</a:t>
            </a:r>
            <a:r>
              <a:rPr lang="zh-CN" altLang="en-US" dirty="0"/>
              <a:t>效果還是要好有點</a:t>
            </a:r>
            <a:endParaRPr lang="zh-TW" altLang="en-US" dirty="0"/>
          </a:p>
        </p:txBody>
      </p:sp>
    </p:spTree>
    <p:extLst>
      <p:ext uri="{BB962C8B-B14F-4D97-AF65-F5344CB8AC3E}">
        <p14:creationId xmlns:p14="http://schemas.microsoft.com/office/powerpoint/2010/main" val="5468749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a:t>詞嵌入向量化：</a:t>
            </a:r>
            <a:r>
              <a:rPr lang="en-US" altLang="zh-TW" sz="3200" dirty="0"/>
              <a:t>word2vec, </a:t>
            </a:r>
            <a:r>
              <a:rPr lang="en-US" altLang="zh-TW" sz="3200" dirty="0" err="1"/>
              <a:t>FastText</a:t>
            </a:r>
            <a:r>
              <a:rPr lang="zh-TW" altLang="en-US" sz="3200" dirty="0"/>
              <a:t>等等</a:t>
            </a:r>
          </a:p>
          <a:p>
            <a:pPr marL="342900" indent="-342900">
              <a:buFont typeface="+mj-lt"/>
              <a:buAutoNum type="arabicPeriod"/>
            </a:pPr>
            <a:r>
              <a:rPr lang="zh-TW" altLang="en-US" sz="3200" dirty="0"/>
              <a:t>卷積神經網路特徵提取：</a:t>
            </a:r>
            <a:r>
              <a:rPr lang="en-US" altLang="zh-TW" sz="3200" dirty="0"/>
              <a:t>Text-CNN, Char-CNN</a:t>
            </a:r>
            <a:r>
              <a:rPr lang="zh-TW" altLang="en-US" sz="3200" dirty="0"/>
              <a:t>等等</a:t>
            </a:r>
          </a:p>
          <a:p>
            <a:pPr marL="342900" indent="-342900">
              <a:buFont typeface="+mj-lt"/>
              <a:buAutoNum type="arabicPeriod"/>
            </a:pPr>
            <a:r>
              <a:rPr lang="zh-TW" altLang="en-US" sz="3200" dirty="0"/>
              <a:t>上下文機制：</a:t>
            </a:r>
            <a:r>
              <a:rPr lang="en-US" altLang="zh-TW" sz="3200" dirty="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a:t>記憶存儲機制：</a:t>
            </a:r>
            <a:r>
              <a:rPr lang="en-US" altLang="zh-TW" sz="3200" dirty="0" err="1"/>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a:t>注意力機制：</a:t>
            </a:r>
            <a:r>
              <a:rPr lang="en-US" altLang="zh-TW" sz="3200" dirty="0"/>
              <a:t>HAN</a:t>
            </a:r>
            <a:r>
              <a:rPr lang="zh-TW" altLang="en-US" sz="3200" dirty="0"/>
              <a:t>等等</a:t>
            </a:r>
          </a:p>
        </p:txBody>
      </p:sp>
      <p:sp>
        <p:nvSpPr>
          <p:cNvPr id="3" name="標題 1"/>
          <p:cNvSpPr txBox="1">
            <a:spLocks/>
          </p:cNvSpPr>
          <p:nvPr/>
        </p:nvSpPr>
        <p:spPr>
          <a:xfrm>
            <a:off x="0" y="817709"/>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Text classification  </a:t>
            </a:r>
            <a:r>
              <a:rPr lang="zh-TW" altLang="en-US" b="1" dirty="0">
                <a:solidFill>
                  <a:schemeClr val="bg1"/>
                </a:solidFill>
                <a:effectLst>
                  <a:outerShdw blurRad="38100" dist="38100" dir="2700000" algn="tl">
                    <a:srgbClr val="000000">
                      <a:alpha val="43137"/>
                    </a:srgbClr>
                  </a:outerShdw>
                </a:effectLst>
              </a:rPr>
              <a:t>文本分類</a:t>
            </a:r>
            <a:endParaRPr lang="en-US" altLang="zh-TW"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38575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65265" y="2057718"/>
            <a:ext cx="6375896" cy="3587691"/>
          </a:xfrm>
          <a:prstGeom prst="rect">
            <a:avLst/>
          </a:prstGeom>
        </p:spPr>
      </p:pic>
      <p:sp>
        <p:nvSpPr>
          <p:cNvPr id="5" name="標題 1"/>
          <p:cNvSpPr txBox="1">
            <a:spLocks/>
          </p:cNvSpPr>
          <p:nvPr/>
        </p:nvSpPr>
        <p:spPr>
          <a:xfrm>
            <a:off x="0" y="588474"/>
            <a:ext cx="9144000" cy="73400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Question-Answering system</a:t>
            </a:r>
            <a:r>
              <a:rPr lang="zh-TW" altLang="en-US" dirty="0">
                <a:solidFill>
                  <a:schemeClr val="bg1"/>
                </a:solidFill>
              </a:rPr>
              <a:t> 智能問答</a:t>
            </a:r>
            <a:endParaRPr lang="en-US" altLang="zh-TW" b="1" dirty="0">
              <a:solidFill>
                <a:schemeClr val="bg1"/>
              </a:solidFill>
              <a:effectLst>
                <a:outerShdw blurRad="38100" dist="38100" dir="2700000" algn="tl">
                  <a:srgbClr val="000000">
                    <a:alpha val="43137"/>
                  </a:srgbClr>
                </a:outerShdw>
              </a:effectLst>
            </a:endParaRPr>
          </a:p>
        </p:txBody>
      </p:sp>
      <p:sp>
        <p:nvSpPr>
          <p:cNvPr id="6" name="矩形 5"/>
          <p:cNvSpPr/>
          <p:nvPr/>
        </p:nvSpPr>
        <p:spPr>
          <a:xfrm>
            <a:off x="628650" y="5745018"/>
            <a:ext cx="7449127" cy="923330"/>
          </a:xfrm>
          <a:prstGeom prst="rect">
            <a:avLst/>
          </a:prstGeom>
        </p:spPr>
        <p:txBody>
          <a:bodyPr wrap="square">
            <a:spAutoFit/>
          </a:bodyPr>
          <a:lstStyle/>
          <a:p>
            <a:r>
              <a:rPr lang="en-US" altLang="zh-TW" dirty="0"/>
              <a:t>[AAAI 2019 tutorial] End-to-end goal-oriented question answering systems</a:t>
            </a:r>
          </a:p>
          <a:p>
            <a:r>
              <a:rPr lang="en-US" altLang="zh-TW" dirty="0"/>
              <a:t>https://www.slideshare.net/QiHe2/aaai-2019-tutorial-endtoend-goaloriented-question-answering-systems</a:t>
            </a:r>
            <a:endParaRPr lang="zh-TW" altLang="en-US" dirty="0"/>
          </a:p>
        </p:txBody>
      </p:sp>
    </p:spTree>
    <p:extLst>
      <p:ext uri="{BB962C8B-B14F-4D97-AF65-F5344CB8AC3E}">
        <p14:creationId xmlns:p14="http://schemas.microsoft.com/office/powerpoint/2010/main" val="22944592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47721" y="1294060"/>
            <a:ext cx="2720352" cy="3560670"/>
          </a:xfrm>
          <a:prstGeom prst="rect">
            <a:avLst/>
          </a:prstGeom>
        </p:spPr>
      </p:pic>
      <p:sp>
        <p:nvSpPr>
          <p:cNvPr id="6"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a:solidFill>
                  <a:schemeClr val="bg1"/>
                </a:solidFill>
              </a:rPr>
              <a:t>Question-Answering system</a:t>
            </a:r>
            <a:r>
              <a:rPr lang="zh-TW" altLang="en-US" dirty="0">
                <a:solidFill>
                  <a:schemeClr val="bg1"/>
                </a:solidFill>
              </a:rPr>
              <a:t> 智能問答</a:t>
            </a:r>
            <a:endParaRPr lang="en-US" altLang="zh-TW" b="1"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57150" y="6164331"/>
            <a:ext cx="4572000" cy="646331"/>
          </a:xfrm>
          <a:prstGeom prst="rect">
            <a:avLst/>
          </a:prstGeom>
        </p:spPr>
        <p:txBody>
          <a:bodyPr>
            <a:spAutoFit/>
          </a:bodyPr>
          <a:lstStyle/>
          <a:p>
            <a:r>
              <a:rPr lang="en-US" altLang="zh-TW" dirty="0"/>
              <a:t>https://www.tenlong.com.tw/products/9787121349218</a:t>
            </a:r>
            <a:endParaRPr lang="zh-TW" altLang="en-US" dirty="0"/>
          </a:p>
        </p:txBody>
      </p:sp>
      <p:sp>
        <p:nvSpPr>
          <p:cNvPr id="8" name="矩形 7"/>
          <p:cNvSpPr/>
          <p:nvPr/>
        </p:nvSpPr>
        <p:spPr>
          <a:xfrm>
            <a:off x="185512" y="5275922"/>
            <a:ext cx="3154217" cy="923330"/>
          </a:xfrm>
          <a:prstGeom prst="rect">
            <a:avLst/>
          </a:prstGeom>
        </p:spPr>
        <p:txBody>
          <a:bodyPr wrap="square">
            <a:spAutoFit/>
          </a:bodyPr>
          <a:lstStyle/>
          <a:p>
            <a:r>
              <a:rPr lang="zh-TW" altLang="en-US" dirty="0"/>
              <a:t>智能問答與深度學習 </a:t>
            </a:r>
          </a:p>
          <a:p>
            <a:r>
              <a:rPr lang="zh-TW" altLang="en-US" dirty="0"/>
              <a:t>王海良</a:t>
            </a:r>
            <a:r>
              <a:rPr lang="en-US" altLang="zh-TW" dirty="0"/>
              <a:t>, </a:t>
            </a:r>
            <a:r>
              <a:rPr lang="zh-TW" altLang="en-US" dirty="0"/>
              <a:t>等 電子工業出版社</a:t>
            </a:r>
          </a:p>
          <a:p>
            <a:r>
              <a:rPr lang="en-US" altLang="zh-TW" dirty="0"/>
              <a:t>2018-11-01</a:t>
            </a:r>
            <a:endParaRPr lang="zh-TW" altLang="en-US" dirty="0"/>
          </a:p>
        </p:txBody>
      </p:sp>
      <p:pic>
        <p:nvPicPr>
          <p:cNvPr id="13" name="內容版面配置區 12"/>
          <p:cNvPicPr>
            <a:picLocks noGrp="1" noChangeAspect="1"/>
          </p:cNvPicPr>
          <p:nvPr>
            <p:ph sz="half" idx="2"/>
          </p:nvPr>
        </p:nvPicPr>
        <p:blipFill>
          <a:blip r:embed="rId3"/>
          <a:stretch>
            <a:fillRect/>
          </a:stretch>
        </p:blipFill>
        <p:spPr>
          <a:xfrm>
            <a:off x="3958566" y="1191926"/>
            <a:ext cx="4566597" cy="4991917"/>
          </a:xfrm>
          <a:prstGeom prst="rect">
            <a:avLst/>
          </a:prstGeom>
        </p:spPr>
      </p:pic>
      <p:sp>
        <p:nvSpPr>
          <p:cNvPr id="14" name="矩形 13"/>
          <p:cNvSpPr/>
          <p:nvPr/>
        </p:nvSpPr>
        <p:spPr>
          <a:xfrm>
            <a:off x="4705927" y="6164330"/>
            <a:ext cx="3283527" cy="646331"/>
          </a:xfrm>
          <a:prstGeom prst="rect">
            <a:avLst/>
          </a:prstGeom>
        </p:spPr>
        <p:txBody>
          <a:bodyPr wrap="square">
            <a:spAutoFit/>
          </a:bodyPr>
          <a:lstStyle/>
          <a:p>
            <a:r>
              <a:rPr lang="en-US" altLang="zh-TW" dirty="0"/>
              <a:t>https://www.pragnakalp.com/demos/BERT-NLP-QnA-Demo/</a:t>
            </a:r>
            <a:endParaRPr lang="zh-TW" altLang="en-US" dirty="0"/>
          </a:p>
        </p:txBody>
      </p:sp>
      <p:sp>
        <p:nvSpPr>
          <p:cNvPr id="15" name="矩形 14"/>
          <p:cNvSpPr/>
          <p:nvPr/>
        </p:nvSpPr>
        <p:spPr>
          <a:xfrm>
            <a:off x="185512" y="4956864"/>
            <a:ext cx="3260436" cy="276999"/>
          </a:xfrm>
          <a:prstGeom prst="rect">
            <a:avLst/>
          </a:prstGeom>
        </p:spPr>
        <p:txBody>
          <a:bodyPr wrap="square">
            <a:spAutoFit/>
          </a:bodyPr>
          <a:lstStyle/>
          <a:p>
            <a:r>
              <a:rPr lang="en-US" altLang="zh-TW" sz="1200" dirty="0"/>
              <a:t>https://github.com/l11x0m7/book-of-qna-code</a:t>
            </a:r>
            <a:endParaRPr lang="zh-TW" altLang="en-US" sz="1200" dirty="0"/>
          </a:p>
        </p:txBody>
      </p:sp>
    </p:spTree>
    <p:extLst>
      <p:ext uri="{BB962C8B-B14F-4D97-AF65-F5344CB8AC3E}">
        <p14:creationId xmlns:p14="http://schemas.microsoft.com/office/powerpoint/2010/main" val="70101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662781"/>
          </a:xfrm>
        </p:spPr>
        <p:txBody>
          <a:bodyPr>
            <a:normAutofit/>
          </a:bodyPr>
          <a:lstStyle/>
          <a:p>
            <a:r>
              <a:rPr lang="en-US" altLang="zh-TW" sz="1400" dirty="0"/>
              <a:t>https://ocw.mit.edu/courses/mathematics/18-s096-topics-in-mathematics-with-applications-in-finance-fall-2013/video-lectures/lecture-8-time-series-analysis-i/</a:t>
            </a:r>
            <a:endParaRPr lang="zh-TW" altLang="en-US" sz="1400" dirty="0"/>
          </a:p>
        </p:txBody>
      </p:sp>
      <p:pic>
        <p:nvPicPr>
          <p:cNvPr id="6" name="內容版面配置區 5"/>
          <p:cNvPicPr>
            <a:picLocks noGrp="1" noChangeAspect="1"/>
          </p:cNvPicPr>
          <p:nvPr>
            <p:ph idx="1"/>
          </p:nvPr>
        </p:nvPicPr>
        <p:blipFill>
          <a:blip r:embed="rId2"/>
          <a:stretch>
            <a:fillRect/>
          </a:stretch>
        </p:blipFill>
        <p:spPr>
          <a:xfrm>
            <a:off x="1791855" y="1027907"/>
            <a:ext cx="6723495" cy="5813847"/>
          </a:xfrm>
          <a:prstGeom prst="rect">
            <a:avLst/>
          </a:prstGeom>
        </p:spPr>
      </p:pic>
    </p:spTree>
    <p:extLst>
      <p:ext uri="{BB962C8B-B14F-4D97-AF65-F5344CB8AC3E}">
        <p14:creationId xmlns:p14="http://schemas.microsoft.com/office/powerpoint/2010/main" val="3286074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852" y="1501489"/>
            <a:ext cx="6248401" cy="1200329"/>
          </a:xfrm>
          <a:prstGeom prst="rect">
            <a:avLst/>
          </a:prstGeom>
        </p:spPr>
        <p:txBody>
          <a:bodyPr wrap="square">
            <a:spAutoFit/>
          </a:bodyPr>
          <a:lstStyle/>
          <a:p>
            <a:r>
              <a:rPr lang="zh-TW" altLang="en-US" dirty="0"/>
              <a:t>面向文本分類的通用語言模型微調</a:t>
            </a:r>
          </a:p>
          <a:p>
            <a:r>
              <a:rPr lang="en-US" altLang="zh-TW" dirty="0"/>
              <a:t>Universal Language Model Fine-tuning for Text Classification</a:t>
            </a:r>
          </a:p>
          <a:p>
            <a:r>
              <a:rPr lang="en-US" altLang="zh-TW" dirty="0"/>
              <a:t>Jeremy Howard &amp; Sebastian Ruder</a:t>
            </a:r>
          </a:p>
          <a:p>
            <a:r>
              <a:rPr lang="en-US" altLang="zh-TW" dirty="0"/>
              <a:t>https://arxiv.org/abs/1801.06146</a:t>
            </a:r>
          </a:p>
        </p:txBody>
      </p:sp>
      <p:sp>
        <p:nvSpPr>
          <p:cNvPr id="3" name="矩形 2"/>
          <p:cNvSpPr/>
          <p:nvPr/>
        </p:nvSpPr>
        <p:spPr>
          <a:xfrm>
            <a:off x="374072" y="3531353"/>
            <a:ext cx="8418946" cy="3139321"/>
          </a:xfrm>
          <a:prstGeom prst="rect">
            <a:avLst/>
          </a:prstGeom>
        </p:spPr>
        <p:txBody>
          <a:bodyPr wrap="square">
            <a:spAutoFit/>
          </a:bodyPr>
          <a:lstStyle/>
          <a:p>
            <a:r>
              <a:rPr lang="en-US" altLang="zh-TW" dirty="0"/>
              <a:t>Inductive transfer learning has greatly impacted computer vision, but existing approaches in NLP still require task-specific modifications and training from scratch. </a:t>
            </a:r>
          </a:p>
          <a:p>
            <a:endParaRPr lang="en-US" altLang="zh-TW" dirty="0"/>
          </a:p>
          <a:p>
            <a:r>
              <a:rPr lang="en-US" altLang="zh-TW" dirty="0"/>
              <a:t>We propose </a:t>
            </a:r>
            <a:r>
              <a:rPr lang="en-US" altLang="zh-TW" b="1" dirty="0">
                <a:solidFill>
                  <a:srgbClr val="FF0000"/>
                </a:solidFill>
                <a:effectLst>
                  <a:outerShdw blurRad="38100" dist="38100" dir="2700000" algn="tl">
                    <a:srgbClr val="000000">
                      <a:alpha val="43137"/>
                    </a:srgbClr>
                  </a:outerShdw>
                </a:effectLst>
              </a:rPr>
              <a:t>Universal Language Model Fine-tuning (</a:t>
            </a:r>
            <a:r>
              <a:rPr lang="en-US" altLang="zh-TW" b="1" dirty="0" err="1">
                <a:solidFill>
                  <a:srgbClr val="FF0000"/>
                </a:solidFill>
                <a:effectLst>
                  <a:outerShdw blurRad="38100" dist="38100" dir="2700000" algn="tl">
                    <a:srgbClr val="000000">
                      <a:alpha val="43137"/>
                    </a:srgbClr>
                  </a:outerShdw>
                </a:effectLst>
              </a:rPr>
              <a:t>ULMFiT</a:t>
            </a:r>
            <a:r>
              <a:rPr lang="en-US" altLang="zh-TW" b="1" dirty="0">
                <a:solidFill>
                  <a:srgbClr val="FF0000"/>
                </a:solidFill>
                <a:effectLst>
                  <a:outerShdw blurRad="38100" dist="38100" dir="2700000" algn="tl">
                    <a:srgbClr val="000000">
                      <a:alpha val="43137"/>
                    </a:srgbClr>
                  </a:outerShdw>
                </a:effectLst>
              </a:rPr>
              <a:t>), </a:t>
            </a:r>
            <a:r>
              <a:rPr lang="en-US" altLang="zh-TW" dirty="0"/>
              <a:t>an effective transfer learning method that can be applied to any task in NLP, and introduce techniques that are key for fine-tuning a language model. </a:t>
            </a:r>
          </a:p>
          <a:p>
            <a:endParaRPr lang="en-US" altLang="zh-TW" dirty="0"/>
          </a:p>
          <a:p>
            <a:r>
              <a:rPr lang="en-US" altLang="zh-TW" dirty="0"/>
              <a:t>Our method significantly outperforms the state-of-the-art on six text classification tasks, reducing the error by 18-24% on the majority of datasets. Furthermore, with only 100 labeled examples, it matches the performance of training from scratch on 100x more data. </a:t>
            </a:r>
            <a:r>
              <a:rPr lang="en-US" altLang="zh-TW" b="1" dirty="0"/>
              <a:t>We open-source our </a:t>
            </a:r>
            <a:r>
              <a:rPr lang="en-US" altLang="zh-TW" b="1" dirty="0" err="1"/>
              <a:t>pretrained</a:t>
            </a:r>
            <a:r>
              <a:rPr lang="en-US" altLang="zh-TW" b="1" dirty="0"/>
              <a:t> models and code.</a:t>
            </a:r>
            <a:endParaRPr lang="zh-TW" altLang="en-US" b="1" dirty="0"/>
          </a:p>
        </p:txBody>
      </p:sp>
      <p:sp>
        <p:nvSpPr>
          <p:cNvPr id="4" name="矩形 3"/>
          <p:cNvSpPr/>
          <p:nvPr/>
        </p:nvSpPr>
        <p:spPr>
          <a:xfrm>
            <a:off x="285199" y="2993490"/>
            <a:ext cx="8406219" cy="369332"/>
          </a:xfrm>
          <a:prstGeom prst="rect">
            <a:avLst/>
          </a:prstGeom>
        </p:spPr>
        <p:txBody>
          <a:bodyPr wrap="square">
            <a:spAutoFit/>
          </a:bodyPr>
          <a:lstStyle/>
          <a:p>
            <a:r>
              <a:rPr lang="en-US" altLang="zh-TW" dirty="0"/>
              <a:t>https://medium.com/mlreview/understanding-building-blocks-of-ulmfit-818d3775325b</a:t>
            </a:r>
            <a:endParaRPr lang="zh-TW" altLang="en-US" dirty="0"/>
          </a:p>
        </p:txBody>
      </p:sp>
      <p:sp>
        <p:nvSpPr>
          <p:cNvPr id="5" name="矩形 4"/>
          <p:cNvSpPr/>
          <p:nvPr/>
        </p:nvSpPr>
        <p:spPr>
          <a:xfrm>
            <a:off x="285199" y="2701818"/>
            <a:ext cx="3733458" cy="369332"/>
          </a:xfrm>
          <a:prstGeom prst="rect">
            <a:avLst/>
          </a:prstGeom>
        </p:spPr>
        <p:txBody>
          <a:bodyPr wrap="none">
            <a:spAutoFit/>
          </a:bodyPr>
          <a:lstStyle/>
          <a:p>
            <a:r>
              <a:rPr lang="en-US" altLang="zh-TW" dirty="0"/>
              <a:t>https://kknews.cc/code/6qqggj3.html</a:t>
            </a:r>
            <a:endParaRPr lang="zh-TW" altLang="en-US" dirty="0"/>
          </a:p>
        </p:txBody>
      </p:sp>
      <p:sp>
        <p:nvSpPr>
          <p:cNvPr id="6" name="標題 1"/>
          <p:cNvSpPr txBox="1">
            <a:spLocks/>
          </p:cNvSpPr>
          <p:nvPr/>
        </p:nvSpPr>
        <p:spPr>
          <a:xfrm>
            <a:off x="0" y="280861"/>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000" dirty="0">
                <a:solidFill>
                  <a:schemeClr val="bg1"/>
                </a:solidFill>
              </a:rPr>
              <a:t>NLP</a:t>
            </a:r>
            <a:r>
              <a:rPr lang="zh-TW" altLang="en-US" sz="6000" dirty="0">
                <a:solidFill>
                  <a:schemeClr val="bg1"/>
                </a:solidFill>
              </a:rPr>
              <a:t>    </a:t>
            </a:r>
            <a:r>
              <a:rPr lang="en-US" altLang="zh-TW" sz="3200" dirty="0">
                <a:solidFill>
                  <a:schemeClr val="bg1"/>
                </a:solidFill>
              </a:rPr>
              <a:t>Transfer Learning   </a:t>
            </a:r>
            <a:r>
              <a:rPr lang="zh-TW" altLang="en-US" dirty="0">
                <a:solidFill>
                  <a:schemeClr val="bg1"/>
                </a:solidFill>
              </a:rPr>
              <a:t>遷移學習</a:t>
            </a:r>
          </a:p>
        </p:txBody>
      </p:sp>
    </p:spTree>
    <p:extLst>
      <p:ext uri="{BB962C8B-B14F-4D97-AF65-F5344CB8AC3E}">
        <p14:creationId xmlns:p14="http://schemas.microsoft.com/office/powerpoint/2010/main" val="41558173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12511" y="1690689"/>
            <a:ext cx="8318978" cy="4705422"/>
          </a:xfrm>
          <a:prstGeom prst="rect">
            <a:avLst/>
          </a:prstGeom>
        </p:spPr>
      </p:pic>
    </p:spTree>
    <p:extLst>
      <p:ext uri="{BB962C8B-B14F-4D97-AF65-F5344CB8AC3E}">
        <p14:creationId xmlns:p14="http://schemas.microsoft.com/office/powerpoint/2010/main" val="40778456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27041" y="482661"/>
            <a:ext cx="3416320" cy="369332"/>
          </a:xfrm>
          <a:prstGeom prst="rect">
            <a:avLst/>
          </a:prstGeom>
        </p:spPr>
        <p:txBody>
          <a:bodyPr wrap="none">
            <a:spAutoFit/>
          </a:bodyPr>
          <a:lstStyle/>
          <a:p>
            <a:r>
              <a:rPr lang="zh-TW" altLang="en-US" dirty="0"/>
              <a:t>情感分析、問題分類和主題分類</a:t>
            </a:r>
          </a:p>
        </p:txBody>
      </p:sp>
      <p:pic>
        <p:nvPicPr>
          <p:cNvPr id="1026" name="Picture 2" descr="https://i2.kknews.cc/SIG=197jvu0/ctp-vzntr/86qp7pn1r19640psnn485on9904r649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041" y="1055109"/>
            <a:ext cx="5991446" cy="388634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55600" y="4826675"/>
            <a:ext cx="8003309" cy="2031325"/>
          </a:xfrm>
          <a:prstGeom prst="rect">
            <a:avLst/>
          </a:prstGeom>
        </p:spPr>
        <p:txBody>
          <a:bodyPr wrap="square">
            <a:spAutoFit/>
          </a:bodyPr>
          <a:lstStyle/>
          <a:p>
            <a:r>
              <a:rPr lang="zh-TW" altLang="en-US" dirty="0"/>
              <a:t>情感分析 對於情感分析，我們基於二元電影評論</a:t>
            </a:r>
            <a:r>
              <a:rPr lang="en-US" altLang="zh-TW" dirty="0"/>
              <a:t>IMDB</a:t>
            </a:r>
            <a:r>
              <a:rPr lang="zh-TW" altLang="en-US" dirty="0"/>
              <a:t>數據集（</a:t>
            </a:r>
            <a:r>
              <a:rPr lang="en-US" altLang="zh-TW" dirty="0"/>
              <a:t>Maas</a:t>
            </a:r>
            <a:r>
              <a:rPr lang="zh-TW" altLang="en-US" dirty="0"/>
              <a:t>等人，</a:t>
            </a:r>
            <a:r>
              <a:rPr lang="en-US" altLang="zh-TW" dirty="0"/>
              <a:t>2011</a:t>
            </a:r>
            <a:r>
              <a:rPr lang="zh-TW" altLang="en-US" dirty="0"/>
              <a:t>）和二元及五類版本</a:t>
            </a:r>
            <a:r>
              <a:rPr lang="en-US" altLang="zh-TW" dirty="0"/>
              <a:t>Yelp</a:t>
            </a:r>
            <a:r>
              <a:rPr lang="zh-TW" altLang="en-US" dirty="0"/>
              <a:t>點評數據集（</a:t>
            </a:r>
            <a:r>
              <a:rPr lang="en-US" altLang="zh-TW" dirty="0"/>
              <a:t>Zhang</a:t>
            </a:r>
            <a:r>
              <a:rPr lang="zh-TW" altLang="en-US" dirty="0"/>
              <a:t>等人，</a:t>
            </a:r>
            <a:r>
              <a:rPr lang="en-US" altLang="zh-TW" dirty="0"/>
              <a:t>2015</a:t>
            </a:r>
            <a:r>
              <a:rPr lang="zh-TW" altLang="en-US" dirty="0"/>
              <a:t>）評估我們的方法。</a:t>
            </a:r>
          </a:p>
          <a:p>
            <a:r>
              <a:rPr lang="zh-TW" altLang="en-US" dirty="0"/>
              <a:t>問題分類 我們使用六類版本的小型</a:t>
            </a:r>
            <a:r>
              <a:rPr lang="en-US" altLang="zh-TW" dirty="0"/>
              <a:t>TREC</a:t>
            </a:r>
            <a:r>
              <a:rPr lang="zh-TW" altLang="en-US" dirty="0"/>
              <a:t>數據集（</a:t>
            </a:r>
            <a:r>
              <a:rPr lang="en-US" altLang="zh-TW" dirty="0"/>
              <a:t>Voorhees</a:t>
            </a:r>
            <a:r>
              <a:rPr lang="zh-TW" altLang="en-US" dirty="0"/>
              <a:t>和</a:t>
            </a:r>
            <a:r>
              <a:rPr lang="en-US" altLang="zh-TW" dirty="0"/>
              <a:t>Tice</a:t>
            </a:r>
            <a:r>
              <a:rPr lang="zh-TW" altLang="en-US" dirty="0"/>
              <a:t>，</a:t>
            </a:r>
            <a:r>
              <a:rPr lang="en-US" altLang="zh-TW" dirty="0"/>
              <a:t>1999</a:t>
            </a:r>
            <a:r>
              <a:rPr lang="zh-TW" altLang="en-US" dirty="0"/>
              <a:t>），該數據集包含了開放領域且基於事實的問題，劃分成廣義語義範疇。</a:t>
            </a:r>
          </a:p>
          <a:p>
            <a:r>
              <a:rPr lang="zh-TW" altLang="en-US" dirty="0"/>
              <a:t>主題分類 對於主題分類，我們對大型</a:t>
            </a:r>
            <a:r>
              <a:rPr lang="en-US" altLang="zh-TW" dirty="0"/>
              <a:t>AG</a:t>
            </a:r>
            <a:r>
              <a:rPr lang="zh-TW" altLang="en-US" dirty="0"/>
              <a:t>新聞和</a:t>
            </a:r>
            <a:r>
              <a:rPr lang="en-US" altLang="zh-TW" dirty="0" err="1"/>
              <a:t>DBpedia</a:t>
            </a:r>
            <a:r>
              <a:rPr lang="zh-TW" altLang="en-US" dirty="0"/>
              <a:t>數據集進行了評估</a:t>
            </a:r>
            <a:r>
              <a:rPr lang="en-US" altLang="zh-TW" dirty="0"/>
              <a:t>(Zhang</a:t>
            </a:r>
            <a:r>
              <a:rPr lang="zh-TW" altLang="en-US" dirty="0"/>
              <a:t>等人</a:t>
            </a:r>
            <a:r>
              <a:rPr lang="en-US" altLang="zh-TW" dirty="0"/>
              <a:t>, 2015)</a:t>
            </a:r>
            <a:r>
              <a:rPr lang="zh-TW" altLang="en-US" dirty="0"/>
              <a:t>。</a:t>
            </a:r>
          </a:p>
          <a:p>
            <a:r>
              <a:rPr lang="zh-TW" altLang="en-US" dirty="0"/>
              <a:t>原文網址：</a:t>
            </a:r>
            <a:r>
              <a:rPr lang="en-US" altLang="zh-TW" dirty="0"/>
              <a:t>https://kknews.cc/code/6qqggj3.html</a:t>
            </a:r>
            <a:endParaRPr lang="zh-TW" altLang="en-US" dirty="0"/>
          </a:p>
        </p:txBody>
      </p:sp>
    </p:spTree>
    <p:extLst>
      <p:ext uri="{BB962C8B-B14F-4D97-AF65-F5344CB8AC3E}">
        <p14:creationId xmlns:p14="http://schemas.microsoft.com/office/powerpoint/2010/main" val="19250704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378402" y="1477385"/>
            <a:ext cx="8448957" cy="2355706"/>
          </a:xfrm>
          <a:prstGeom prst="rect">
            <a:avLst/>
          </a:prstGeom>
        </p:spPr>
      </p:pic>
    </p:spTree>
    <p:extLst>
      <p:ext uri="{BB962C8B-B14F-4D97-AF65-F5344CB8AC3E}">
        <p14:creationId xmlns:p14="http://schemas.microsoft.com/office/powerpoint/2010/main" val="1739150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i1.kknews.cc/SIG=k6ct7v/ctp-vzntr/10oo5528nq694pn4ns61353ns23r46pq.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157" y="2427721"/>
            <a:ext cx="8818019" cy="251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021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4144" y="870956"/>
            <a:ext cx="7486073" cy="923330"/>
          </a:xfrm>
          <a:prstGeom prst="rect">
            <a:avLst/>
          </a:prstGeom>
        </p:spPr>
        <p:txBody>
          <a:bodyPr wrap="square">
            <a:spAutoFit/>
          </a:bodyPr>
          <a:lstStyle/>
          <a:p>
            <a:r>
              <a:rPr lang="en-US" altLang="zh-TW" dirty="0"/>
              <a:t>Wikitext-103</a:t>
            </a:r>
            <a:r>
              <a:rPr lang="zh-TW" altLang="en-US" dirty="0"/>
              <a:t>由</a:t>
            </a:r>
            <a:r>
              <a:rPr lang="en-US" altLang="zh-TW" dirty="0"/>
              <a:t>28595</a:t>
            </a:r>
            <a:r>
              <a:rPr lang="zh-TW" altLang="en-US" dirty="0"/>
              <a:t>篇經過預處理的維基百科文章和</a:t>
            </a:r>
            <a:r>
              <a:rPr lang="en-US" altLang="zh-TW" dirty="0"/>
              <a:t>1.03</a:t>
            </a:r>
            <a:r>
              <a:rPr lang="zh-TW" altLang="en-US" dirty="0"/>
              <a:t>億個單詞組成。預訓練對小數據集任務最有利，即使只有</a:t>
            </a:r>
            <a:r>
              <a:rPr lang="en-US" altLang="zh-TW" dirty="0"/>
              <a:t>100</a:t>
            </a:r>
            <a:r>
              <a:rPr lang="zh-TW" altLang="en-US" dirty="0"/>
              <a:t>個標記樣本也能實現泛化</a:t>
            </a:r>
          </a:p>
          <a:p>
            <a:r>
              <a:rPr lang="zh-TW" altLang="en-US" dirty="0"/>
              <a:t>原文網址：</a:t>
            </a:r>
            <a:r>
              <a:rPr lang="en-US" altLang="zh-TW" dirty="0"/>
              <a:t>https://kknews.cc/code/6qqggj3.html</a:t>
            </a:r>
            <a:endParaRPr lang="zh-TW" altLang="en-US" dirty="0"/>
          </a:p>
        </p:txBody>
      </p:sp>
      <p:sp>
        <p:nvSpPr>
          <p:cNvPr id="3" name="矩形 2"/>
          <p:cNvSpPr/>
          <p:nvPr/>
        </p:nvSpPr>
        <p:spPr>
          <a:xfrm>
            <a:off x="527077" y="2043791"/>
            <a:ext cx="7218219" cy="923330"/>
          </a:xfrm>
          <a:prstGeom prst="rect">
            <a:avLst/>
          </a:prstGeom>
        </p:spPr>
        <p:txBody>
          <a:bodyPr wrap="square">
            <a:spAutoFit/>
          </a:bodyPr>
          <a:lstStyle/>
          <a:p>
            <a:r>
              <a:rPr lang="zh-TW" altLang="en-US" dirty="0"/>
              <a:t>區分微調（</a:t>
            </a:r>
            <a:r>
              <a:rPr lang="en-US" altLang="zh-TW" dirty="0"/>
              <a:t>discriminative fine-tuning</a:t>
            </a:r>
            <a:r>
              <a:rPr lang="zh-TW" altLang="en-US" dirty="0"/>
              <a:t>）和斜三角學習率（</a:t>
            </a:r>
            <a:r>
              <a:rPr lang="en-US" altLang="zh-TW" dirty="0"/>
              <a:t>slanted triangular learning rates</a:t>
            </a:r>
            <a:r>
              <a:rPr lang="zh-TW" altLang="en-US" dirty="0"/>
              <a:t>）</a:t>
            </a:r>
          </a:p>
          <a:p>
            <a:r>
              <a:rPr lang="zh-TW" altLang="en-US" dirty="0"/>
              <a:t>原文網址：</a:t>
            </a:r>
            <a:r>
              <a:rPr lang="en-US" altLang="zh-TW" dirty="0"/>
              <a:t>https://kknews.cc/code/6qqggj3.html</a:t>
            </a:r>
            <a:endParaRPr lang="zh-TW" altLang="en-US" dirty="0"/>
          </a:p>
        </p:txBody>
      </p:sp>
      <p:sp>
        <p:nvSpPr>
          <p:cNvPr id="4" name="矩形 3"/>
          <p:cNvSpPr/>
          <p:nvPr/>
        </p:nvSpPr>
        <p:spPr>
          <a:xfrm>
            <a:off x="527077" y="3392116"/>
            <a:ext cx="4108817" cy="646331"/>
          </a:xfrm>
          <a:prstGeom prst="rect">
            <a:avLst/>
          </a:prstGeom>
        </p:spPr>
        <p:txBody>
          <a:bodyPr wrap="none">
            <a:spAutoFit/>
          </a:bodyPr>
          <a:lstStyle/>
          <a:p>
            <a:r>
              <a:rPr lang="zh-TW" altLang="en-US" dirty="0"/>
              <a:t>採用通用語言模型的最新文本分類介紹</a:t>
            </a:r>
            <a:endParaRPr lang="en-US" altLang="zh-TW" dirty="0"/>
          </a:p>
          <a:p>
            <a:r>
              <a:rPr lang="en-US" altLang="zh-TW" dirty="0"/>
              <a:t>https://kknews.cc/code/knjzker.html</a:t>
            </a:r>
            <a:endParaRPr lang="zh-TW" altLang="en-US" dirty="0"/>
          </a:p>
        </p:txBody>
      </p:sp>
    </p:spTree>
    <p:extLst>
      <p:ext uri="{BB962C8B-B14F-4D97-AF65-F5344CB8AC3E}">
        <p14:creationId xmlns:p14="http://schemas.microsoft.com/office/powerpoint/2010/main" val="4231321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a:t>NLP</a:t>
            </a:r>
            <a:r>
              <a:rPr lang="zh-TW" altLang="en-US" sz="6600" dirty="0"/>
              <a:t>學習資源</a:t>
            </a:r>
            <a:endParaRPr lang="en-US" altLang="zh-TW" sz="6600" dirty="0"/>
          </a:p>
        </p:txBody>
      </p:sp>
    </p:spTree>
    <p:extLst>
      <p:ext uri="{BB962C8B-B14F-4D97-AF65-F5344CB8AC3E}">
        <p14:creationId xmlns:p14="http://schemas.microsoft.com/office/powerpoint/2010/main" val="24908731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564" y="134217"/>
            <a:ext cx="7102764" cy="530801"/>
          </a:xfrm>
        </p:spPr>
        <p:txBody>
          <a:bodyPr>
            <a:normAutofit/>
          </a:bodyPr>
          <a:lstStyle/>
          <a:p>
            <a:r>
              <a:rPr lang="en-US" altLang="zh-TW" sz="3200" dirty="0"/>
              <a:t>https://github.com/graykode/nlp-tutorial</a:t>
            </a:r>
            <a:endParaRPr lang="zh-TW" altLang="en-US" sz="3200" dirty="0"/>
          </a:p>
        </p:txBody>
      </p:sp>
      <p:pic>
        <p:nvPicPr>
          <p:cNvPr id="6" name="內容版面配置區 5"/>
          <p:cNvPicPr>
            <a:picLocks noGrp="1" noChangeAspect="1"/>
          </p:cNvPicPr>
          <p:nvPr>
            <p:ph idx="1"/>
          </p:nvPr>
        </p:nvPicPr>
        <p:blipFill rotWithShape="1">
          <a:blip r:embed="rId2"/>
          <a:srcRect b="5046"/>
          <a:stretch/>
        </p:blipFill>
        <p:spPr>
          <a:xfrm>
            <a:off x="666436" y="798946"/>
            <a:ext cx="6878255" cy="6059054"/>
          </a:xfrm>
          <a:prstGeom prst="rect">
            <a:avLst/>
          </a:prstGeom>
        </p:spPr>
      </p:pic>
    </p:spTree>
    <p:extLst>
      <p:ext uri="{BB962C8B-B14F-4D97-AF65-F5344CB8AC3E}">
        <p14:creationId xmlns:p14="http://schemas.microsoft.com/office/powerpoint/2010/main" val="4198802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587" y="406400"/>
            <a:ext cx="7886700" cy="573089"/>
          </a:xfrm>
        </p:spPr>
        <p:txBody>
          <a:bodyPr>
            <a:normAutofit/>
          </a:bodyPr>
          <a:lstStyle/>
          <a:p>
            <a:r>
              <a:rPr lang="en-US" altLang="zh-TW" sz="2800" dirty="0"/>
              <a:t>http://web.stanford.edu/class/cs224u/index.html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542587" y="2586182"/>
            <a:ext cx="8346741" cy="3510501"/>
          </a:xfrm>
          <a:prstGeom prst="rect">
            <a:avLst/>
          </a:prstGeom>
        </p:spPr>
      </p:pic>
      <p:sp>
        <p:nvSpPr>
          <p:cNvPr id="7" name="矩形 6"/>
          <p:cNvSpPr/>
          <p:nvPr/>
        </p:nvSpPr>
        <p:spPr>
          <a:xfrm>
            <a:off x="542587" y="997525"/>
            <a:ext cx="3579826" cy="369332"/>
          </a:xfrm>
          <a:prstGeom prst="rect">
            <a:avLst/>
          </a:prstGeom>
        </p:spPr>
        <p:txBody>
          <a:bodyPr wrap="none">
            <a:spAutoFit/>
          </a:bodyPr>
          <a:lstStyle/>
          <a:p>
            <a:r>
              <a:rPr lang="en-US" altLang="zh-TW" dirty="0"/>
              <a:t>https://github.com/cgpotts/cs224u/</a:t>
            </a:r>
            <a:endParaRPr lang="zh-TW" altLang="en-US" dirty="0"/>
          </a:p>
        </p:txBody>
      </p:sp>
    </p:spTree>
    <p:extLst>
      <p:ext uri="{BB962C8B-B14F-4D97-AF65-F5344CB8AC3E}">
        <p14:creationId xmlns:p14="http://schemas.microsoft.com/office/powerpoint/2010/main" val="41221479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http://cs224d.stanford.edu/</a:t>
            </a:r>
            <a:endParaRPr lang="zh-TW" altLang="en-US"/>
          </a:p>
        </p:txBody>
      </p:sp>
      <p:pic>
        <p:nvPicPr>
          <p:cNvPr id="6" name="內容版面配置區 5"/>
          <p:cNvPicPr>
            <a:picLocks noGrp="1" noChangeAspect="1"/>
          </p:cNvPicPr>
          <p:nvPr>
            <p:ph idx="1"/>
          </p:nvPr>
        </p:nvPicPr>
        <p:blipFill>
          <a:blip r:embed="rId2"/>
          <a:stretch>
            <a:fillRect/>
          </a:stretch>
        </p:blipFill>
        <p:spPr>
          <a:xfrm>
            <a:off x="628650" y="2258536"/>
            <a:ext cx="8127202" cy="3541899"/>
          </a:xfrm>
          <a:prstGeom prst="rect">
            <a:avLst/>
          </a:prstGeom>
        </p:spPr>
      </p:pic>
    </p:spTree>
    <p:extLst>
      <p:ext uri="{BB962C8B-B14F-4D97-AF65-F5344CB8AC3E}">
        <p14:creationId xmlns:p14="http://schemas.microsoft.com/office/powerpoint/2010/main" val="41927502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5674"/>
          </a:xfrm>
        </p:spPr>
        <p:txBody>
          <a:bodyPr/>
          <a:lstStyle/>
          <a:p>
            <a:r>
              <a:rPr lang="en-US" altLang="zh-TW" dirty="0"/>
              <a:t>Deep Time Series Classification</a:t>
            </a:r>
            <a:endParaRPr lang="zh-TW" altLang="en-US" dirty="0"/>
          </a:p>
        </p:txBody>
      </p:sp>
      <p:sp>
        <p:nvSpPr>
          <p:cNvPr id="3" name="內容版面配置區 2"/>
          <p:cNvSpPr>
            <a:spLocks noGrp="1"/>
          </p:cNvSpPr>
          <p:nvPr>
            <p:ph idx="1"/>
          </p:nvPr>
        </p:nvSpPr>
        <p:spPr/>
        <p:txBody>
          <a:bodyPr/>
          <a:lstStyle/>
          <a:p>
            <a:r>
              <a:rPr lang="zh-TW" altLang="en-US" dirty="0"/>
              <a:t>預測股票每日最高價</a:t>
            </a:r>
            <a:endParaRPr lang="en-US" altLang="zh-TW" dirty="0"/>
          </a:p>
          <a:p>
            <a:r>
              <a:rPr lang="zh-TW" altLang="en-US" dirty="0"/>
              <a:t>空氣污染預測</a:t>
            </a:r>
            <a:endParaRPr lang="en-US" altLang="zh-TW" dirty="0"/>
          </a:p>
          <a:p>
            <a:r>
              <a:rPr lang="zh-TW" altLang="en-US" dirty="0"/>
              <a:t>地震預測</a:t>
            </a:r>
            <a:endParaRPr lang="en-US" altLang="zh-TW" dirty="0"/>
          </a:p>
          <a:p>
            <a:r>
              <a:rPr lang="en-US" altLang="zh-TW" dirty="0"/>
              <a:t>PM2.5</a:t>
            </a:r>
            <a:r>
              <a:rPr lang="zh-TW" altLang="en-US" dirty="0"/>
              <a:t>預測</a:t>
            </a:r>
            <a:endParaRPr lang="en-US" altLang="zh-TW" dirty="0"/>
          </a:p>
          <a:p>
            <a:r>
              <a:rPr lang="en-US" altLang="zh-TW" dirty="0"/>
              <a:t>GDP</a:t>
            </a:r>
            <a:r>
              <a:rPr lang="zh-TW" altLang="en-US" dirty="0"/>
              <a:t>預測</a:t>
            </a:r>
            <a:endParaRPr lang="en-US" altLang="zh-TW" dirty="0"/>
          </a:p>
          <a:p>
            <a:r>
              <a:rPr lang="zh-TW" altLang="en-US" dirty="0"/>
              <a:t>人口數預測</a:t>
            </a:r>
            <a:endParaRPr lang="en-US" altLang="zh-TW" dirty="0"/>
          </a:p>
          <a:p>
            <a:endParaRPr lang="zh-TW" altLang="en-US" dirty="0"/>
          </a:p>
        </p:txBody>
      </p:sp>
    </p:spTree>
    <p:extLst>
      <p:ext uri="{BB962C8B-B14F-4D97-AF65-F5344CB8AC3E}">
        <p14:creationId xmlns:p14="http://schemas.microsoft.com/office/powerpoint/2010/main" val="2109546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030682" y="366280"/>
            <a:ext cx="4617605" cy="3706957"/>
          </a:xfrm>
        </p:spPr>
        <p:txBody>
          <a:bodyPr>
            <a:normAutofit/>
          </a:bodyPr>
          <a:lstStyle/>
          <a:p>
            <a:pPr marL="0" indent="0">
              <a:buNone/>
            </a:pPr>
            <a:r>
              <a:rPr lang="zh-TW" altLang="en-US" sz="2000" dirty="0"/>
              <a:t>第</a:t>
            </a:r>
            <a:r>
              <a:rPr lang="en-US" altLang="zh-TW" sz="2000" dirty="0"/>
              <a:t>1</a:t>
            </a:r>
            <a:r>
              <a:rPr lang="zh-TW" altLang="en-US" sz="2000" dirty="0"/>
              <a:t>章 介紹</a:t>
            </a:r>
          </a:p>
          <a:p>
            <a:pPr marL="0" indent="0">
              <a:buNone/>
            </a:pPr>
            <a:r>
              <a:rPr lang="zh-TW" altLang="en-US" sz="2000" dirty="0"/>
              <a:t>第</a:t>
            </a:r>
            <a:r>
              <a:rPr lang="en-US" altLang="zh-TW" sz="2000" dirty="0"/>
              <a:t>2</a:t>
            </a:r>
            <a:r>
              <a:rPr lang="zh-TW" altLang="en-US" sz="2000" dirty="0"/>
              <a:t>章 傳統 </a:t>
            </a:r>
            <a:r>
              <a:rPr lang="en-US" altLang="zh-TW" sz="2000" dirty="0"/>
              <a:t>NLP </a:t>
            </a:r>
            <a:r>
              <a:rPr lang="zh-TW" altLang="en-US" sz="2000" dirty="0"/>
              <a:t>簡介</a:t>
            </a:r>
          </a:p>
          <a:p>
            <a:pPr marL="0" indent="0">
              <a:buNone/>
            </a:pPr>
            <a:r>
              <a:rPr lang="zh-TW" altLang="en-US" sz="2000" dirty="0"/>
              <a:t>第</a:t>
            </a:r>
            <a:r>
              <a:rPr lang="en-US" altLang="zh-TW" sz="2000" dirty="0"/>
              <a:t>3</a:t>
            </a:r>
            <a:r>
              <a:rPr lang="zh-TW" altLang="en-US" sz="2000" dirty="0"/>
              <a:t>章 神經網路的基本元件</a:t>
            </a:r>
          </a:p>
          <a:p>
            <a:pPr marL="0" indent="0">
              <a:buNone/>
            </a:pPr>
            <a:r>
              <a:rPr lang="zh-TW" altLang="en-US" sz="2000" dirty="0"/>
              <a:t>第</a:t>
            </a:r>
            <a:r>
              <a:rPr lang="en-US" altLang="zh-TW" sz="2000" dirty="0"/>
              <a:t>4</a:t>
            </a:r>
            <a:r>
              <a:rPr lang="zh-TW" altLang="en-US" sz="2000" dirty="0"/>
              <a:t>章 自然語言處理的前饋網路</a:t>
            </a:r>
          </a:p>
          <a:p>
            <a:pPr marL="0" indent="0">
              <a:buNone/>
            </a:pPr>
            <a:r>
              <a:rPr lang="zh-TW" altLang="en-US" sz="2000" dirty="0"/>
              <a:t>第</a:t>
            </a:r>
            <a:r>
              <a:rPr lang="en-US" altLang="zh-TW" sz="2000" dirty="0"/>
              <a:t>5</a:t>
            </a:r>
            <a:r>
              <a:rPr lang="zh-TW" altLang="en-US" sz="2000" dirty="0"/>
              <a:t>章 詞崁入與型別</a:t>
            </a:r>
          </a:p>
          <a:p>
            <a:pPr marL="0" indent="0">
              <a:buNone/>
            </a:pPr>
            <a:r>
              <a:rPr lang="zh-TW" altLang="en-US" sz="2000" dirty="0"/>
              <a:t>第</a:t>
            </a:r>
            <a:r>
              <a:rPr lang="en-US" altLang="zh-TW" sz="2000" dirty="0"/>
              <a:t>6</a:t>
            </a:r>
            <a:r>
              <a:rPr lang="zh-TW" altLang="en-US" sz="2000" dirty="0"/>
              <a:t>章 自然語言處理序列模型</a:t>
            </a:r>
          </a:p>
          <a:p>
            <a:pPr marL="0" indent="0">
              <a:buNone/>
            </a:pPr>
            <a:r>
              <a:rPr lang="zh-TW" altLang="en-US" sz="2000" dirty="0"/>
              <a:t>第</a:t>
            </a:r>
            <a:r>
              <a:rPr lang="en-US" altLang="zh-TW" sz="2000" dirty="0"/>
              <a:t>7</a:t>
            </a:r>
            <a:r>
              <a:rPr lang="zh-TW" altLang="en-US" sz="2000" dirty="0"/>
              <a:t>章 自然語言處理的中間序列模型</a:t>
            </a:r>
          </a:p>
          <a:p>
            <a:pPr marL="0" indent="0">
              <a:buNone/>
            </a:pPr>
            <a:r>
              <a:rPr lang="zh-TW" altLang="en-US" sz="2000" dirty="0"/>
              <a:t>第</a:t>
            </a:r>
            <a:r>
              <a:rPr lang="en-US" altLang="zh-TW" sz="2000" dirty="0"/>
              <a:t>8</a:t>
            </a:r>
            <a:r>
              <a:rPr lang="zh-TW" altLang="en-US" sz="2000" dirty="0"/>
              <a:t>章 自然語言處理的進階序列模型</a:t>
            </a:r>
          </a:p>
          <a:p>
            <a:pPr marL="0" indent="0">
              <a:buNone/>
            </a:pPr>
            <a:r>
              <a:rPr lang="zh-TW" altLang="en-US" sz="2000" dirty="0"/>
              <a:t>第</a:t>
            </a:r>
            <a:r>
              <a:rPr lang="en-US" altLang="zh-TW" sz="2000" dirty="0"/>
              <a:t>9</a:t>
            </a:r>
            <a:r>
              <a:rPr lang="zh-TW" altLang="en-US" sz="2000" dirty="0"/>
              <a:t>章 經典、前沿、下一步</a:t>
            </a:r>
          </a:p>
        </p:txBody>
      </p:sp>
      <p:pic>
        <p:nvPicPr>
          <p:cNvPr id="5" name="內容版面配置區 8"/>
          <p:cNvPicPr>
            <a:picLocks noGrp="1" noChangeAspect="1"/>
          </p:cNvPicPr>
          <p:nvPr>
            <p:ph sz="half" idx="1"/>
          </p:nvPr>
        </p:nvPicPr>
        <p:blipFill>
          <a:blip r:embed="rId2"/>
          <a:stretch>
            <a:fillRect/>
          </a:stretch>
        </p:blipFill>
        <p:spPr>
          <a:xfrm>
            <a:off x="374073" y="564550"/>
            <a:ext cx="2402032" cy="3310415"/>
          </a:xfrm>
          <a:prstGeom prst="rect">
            <a:avLst/>
          </a:prstGeom>
        </p:spPr>
      </p:pic>
      <p:sp>
        <p:nvSpPr>
          <p:cNvPr id="6" name="矩形 5"/>
          <p:cNvSpPr/>
          <p:nvPr/>
        </p:nvSpPr>
        <p:spPr>
          <a:xfrm>
            <a:off x="374073" y="4160210"/>
            <a:ext cx="3708400" cy="2308324"/>
          </a:xfrm>
          <a:prstGeom prst="rect">
            <a:avLst/>
          </a:prstGeom>
        </p:spPr>
        <p:txBody>
          <a:bodyPr wrap="square">
            <a:spAutoFit/>
          </a:bodyPr>
          <a:lstStyle/>
          <a:p>
            <a:r>
              <a:rPr lang="en-US" altLang="zh-TW" dirty="0" err="1"/>
              <a:t>PyTorch</a:t>
            </a:r>
            <a:r>
              <a:rPr lang="zh-TW" altLang="en-US" dirty="0"/>
              <a:t>自然語言處理：以深度學習建立語言應用程式</a:t>
            </a:r>
          </a:p>
          <a:p>
            <a:r>
              <a:rPr lang="en-US" altLang="zh-TW" dirty="0"/>
              <a:t>Natural Language Processing with </a:t>
            </a:r>
            <a:r>
              <a:rPr lang="en-US" altLang="zh-TW" dirty="0" err="1"/>
              <a:t>PyTorch</a:t>
            </a:r>
            <a:endParaRPr lang="en-US" altLang="zh-TW" dirty="0"/>
          </a:p>
          <a:p>
            <a:r>
              <a:rPr lang="zh-TW" altLang="en-US" dirty="0"/>
              <a:t>作者： </a:t>
            </a:r>
            <a:r>
              <a:rPr lang="en-US" altLang="zh-TW" dirty="0" err="1"/>
              <a:t>Delip</a:t>
            </a:r>
            <a:r>
              <a:rPr lang="en-US" altLang="zh-TW" dirty="0"/>
              <a:t> Rao, Brian McMahan  </a:t>
            </a:r>
          </a:p>
          <a:p>
            <a:r>
              <a:rPr lang="zh-TW" altLang="en-US" dirty="0"/>
              <a:t>譯者： 楊尊一</a:t>
            </a:r>
          </a:p>
          <a:p>
            <a:r>
              <a:rPr lang="zh-TW" altLang="en-US" dirty="0"/>
              <a:t>出版社：歐萊禮  </a:t>
            </a:r>
          </a:p>
          <a:p>
            <a:r>
              <a:rPr lang="zh-TW" altLang="en-US" dirty="0"/>
              <a:t>出版日期：</a:t>
            </a:r>
            <a:r>
              <a:rPr lang="en-US" altLang="zh-TW" dirty="0"/>
              <a:t>2019/06/28</a:t>
            </a:r>
            <a:endParaRPr lang="zh-TW" altLang="en-US" dirty="0"/>
          </a:p>
        </p:txBody>
      </p:sp>
      <p:sp>
        <p:nvSpPr>
          <p:cNvPr id="7" name="矩形 6"/>
          <p:cNvSpPr/>
          <p:nvPr/>
        </p:nvSpPr>
        <p:spPr>
          <a:xfrm>
            <a:off x="4154842" y="6099202"/>
            <a:ext cx="4547335" cy="369332"/>
          </a:xfrm>
          <a:prstGeom prst="rect">
            <a:avLst/>
          </a:prstGeom>
        </p:spPr>
        <p:txBody>
          <a:bodyPr wrap="none">
            <a:spAutoFit/>
          </a:bodyPr>
          <a:lstStyle/>
          <a:p>
            <a:r>
              <a:rPr lang="en-US" altLang="zh-TW" dirty="0"/>
              <a:t>https://github.com/joosthub/PyTorchNLPBook</a:t>
            </a:r>
            <a:endParaRPr lang="zh-TW" altLang="en-US" dirty="0"/>
          </a:p>
        </p:txBody>
      </p:sp>
      <p:sp>
        <p:nvSpPr>
          <p:cNvPr id="8" name="爆炸 2 7"/>
          <p:cNvSpPr/>
          <p:nvPr/>
        </p:nvSpPr>
        <p:spPr>
          <a:xfrm>
            <a:off x="6659419" y="-89910"/>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18296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3620077" cy="826365"/>
          </a:xfrm>
        </p:spPr>
        <p:txBody>
          <a:bodyPr/>
          <a:lstStyle/>
          <a:p>
            <a:r>
              <a:rPr lang="zh-TW" altLang="en-US" dirty="0"/>
              <a:t>空氣污染預測</a:t>
            </a:r>
          </a:p>
        </p:txBody>
      </p:sp>
      <p:pic>
        <p:nvPicPr>
          <p:cNvPr id="6" name="內容版面配置區 5"/>
          <p:cNvPicPr>
            <a:picLocks noGrp="1" noChangeAspect="1"/>
          </p:cNvPicPr>
          <p:nvPr>
            <p:ph idx="1"/>
          </p:nvPr>
        </p:nvPicPr>
        <p:blipFill>
          <a:blip r:embed="rId2"/>
          <a:stretch>
            <a:fillRect/>
          </a:stretch>
        </p:blipFill>
        <p:spPr>
          <a:xfrm>
            <a:off x="876780" y="1381493"/>
            <a:ext cx="5801784" cy="4351338"/>
          </a:xfrm>
          <a:prstGeom prst="rect">
            <a:avLst/>
          </a:prstGeom>
        </p:spPr>
      </p:pic>
      <p:sp>
        <p:nvSpPr>
          <p:cNvPr id="4" name="矩形 3"/>
          <p:cNvSpPr/>
          <p:nvPr/>
        </p:nvSpPr>
        <p:spPr>
          <a:xfrm>
            <a:off x="725055" y="1083072"/>
            <a:ext cx="7430654" cy="369332"/>
          </a:xfrm>
          <a:prstGeom prst="rect">
            <a:avLst/>
          </a:prstGeom>
        </p:spPr>
        <p:txBody>
          <a:bodyPr wrap="square">
            <a:spAutoFit/>
          </a:bodyPr>
          <a:lstStyle/>
          <a:p>
            <a:r>
              <a:rPr lang="en-US" altLang="zh-TW" dirty="0"/>
              <a:t>https://raw.githubusercontent.com/jbrownlee/Datasets/master/pollution.csv</a:t>
            </a:r>
            <a:endParaRPr lang="zh-TW" altLang="en-US" dirty="0"/>
          </a:p>
        </p:txBody>
      </p:sp>
      <p:sp>
        <p:nvSpPr>
          <p:cNvPr id="5" name="矩形 4"/>
          <p:cNvSpPr/>
          <p:nvPr/>
        </p:nvSpPr>
        <p:spPr>
          <a:xfrm>
            <a:off x="240145" y="5588122"/>
            <a:ext cx="3396058" cy="369332"/>
          </a:xfrm>
          <a:prstGeom prst="rect">
            <a:avLst/>
          </a:prstGeom>
        </p:spPr>
        <p:txBody>
          <a:bodyPr wrap="none">
            <a:spAutoFit/>
          </a:bodyPr>
          <a:lstStyle/>
          <a:p>
            <a:r>
              <a:rPr lang="en-US" altLang="zh-TW" dirty="0"/>
              <a:t>Multivariate LSTM Forecast Model</a:t>
            </a:r>
            <a:endParaRPr lang="zh-TW" altLang="en-US" dirty="0"/>
          </a:p>
        </p:txBody>
      </p:sp>
      <p:sp>
        <p:nvSpPr>
          <p:cNvPr id="7" name="矩形 6"/>
          <p:cNvSpPr/>
          <p:nvPr/>
        </p:nvSpPr>
        <p:spPr>
          <a:xfrm>
            <a:off x="240145" y="5849035"/>
            <a:ext cx="8543637" cy="369332"/>
          </a:xfrm>
          <a:prstGeom prst="rect">
            <a:avLst/>
          </a:prstGeom>
        </p:spPr>
        <p:txBody>
          <a:bodyPr wrap="square">
            <a:spAutoFit/>
          </a:bodyPr>
          <a:lstStyle/>
          <a:p>
            <a:r>
              <a:rPr lang="en-US" altLang="zh-TW" dirty="0"/>
              <a:t>https://machinelearningmastery.com/multivariate-time-series-forecasting-lstms-keras/</a:t>
            </a:r>
            <a:endParaRPr lang="zh-TW" altLang="en-US" dirty="0"/>
          </a:p>
        </p:txBody>
      </p:sp>
      <p:sp>
        <p:nvSpPr>
          <p:cNvPr id="8" name="矩形 7"/>
          <p:cNvSpPr/>
          <p:nvPr/>
        </p:nvSpPr>
        <p:spPr>
          <a:xfrm>
            <a:off x="240145" y="6334571"/>
            <a:ext cx="5869709" cy="369332"/>
          </a:xfrm>
          <a:prstGeom prst="rect">
            <a:avLst/>
          </a:prstGeom>
        </p:spPr>
        <p:txBody>
          <a:bodyPr wrap="square">
            <a:spAutoFit/>
          </a:bodyPr>
          <a:lstStyle/>
          <a:p>
            <a:r>
              <a:rPr lang="en-US" altLang="zh-TW" dirty="0"/>
              <a:t>https://www.itread01.com/content/1544492764.html</a:t>
            </a:r>
            <a:endParaRPr lang="zh-TW" altLang="en-US" dirty="0"/>
          </a:p>
        </p:txBody>
      </p:sp>
    </p:spTree>
    <p:extLst>
      <p:ext uri="{BB962C8B-B14F-4D97-AF65-F5344CB8AC3E}">
        <p14:creationId xmlns:p14="http://schemas.microsoft.com/office/powerpoint/2010/main" val="22569972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637" y="3324096"/>
            <a:ext cx="6007542" cy="461665"/>
          </a:xfrm>
          <a:prstGeom prst="rect">
            <a:avLst/>
          </a:prstGeom>
        </p:spPr>
        <p:txBody>
          <a:bodyPr wrap="none">
            <a:spAutoFit/>
          </a:bodyPr>
          <a:lstStyle/>
          <a:p>
            <a:r>
              <a:rPr lang="en-US" altLang="zh-TW" sz="2400" dirty="0"/>
              <a:t>https://faridrashidi.github.io/kaggle-solutions/</a:t>
            </a:r>
            <a:endParaRPr lang="zh-TW" altLang="en-US" sz="2400" dirty="0"/>
          </a:p>
        </p:txBody>
      </p:sp>
      <p:pic>
        <p:nvPicPr>
          <p:cNvPr id="3" name="圖片 2"/>
          <p:cNvPicPr>
            <a:picLocks noChangeAspect="1"/>
          </p:cNvPicPr>
          <p:nvPr/>
        </p:nvPicPr>
        <p:blipFill>
          <a:blip r:embed="rId2"/>
          <a:stretch>
            <a:fillRect/>
          </a:stretch>
        </p:blipFill>
        <p:spPr>
          <a:xfrm>
            <a:off x="959637" y="3956217"/>
            <a:ext cx="7573527" cy="2278329"/>
          </a:xfrm>
          <a:prstGeom prst="rect">
            <a:avLst/>
          </a:prstGeom>
        </p:spPr>
      </p:pic>
      <p:sp>
        <p:nvSpPr>
          <p:cNvPr id="4" name="矩形 3"/>
          <p:cNvSpPr/>
          <p:nvPr/>
        </p:nvSpPr>
        <p:spPr>
          <a:xfrm>
            <a:off x="851649" y="233280"/>
            <a:ext cx="4474751" cy="584775"/>
          </a:xfrm>
          <a:prstGeom prst="rect">
            <a:avLst/>
          </a:prstGeom>
        </p:spPr>
        <p:txBody>
          <a:bodyPr wrap="none">
            <a:spAutoFit/>
          </a:bodyPr>
          <a:lstStyle/>
          <a:p>
            <a:r>
              <a:rPr lang="en-US" altLang="zh-TW" sz="3200" dirty="0"/>
              <a:t>https://www.kaggle.com/</a:t>
            </a:r>
            <a:endParaRPr lang="zh-TW" altLang="en-US" sz="3200" dirty="0"/>
          </a:p>
        </p:txBody>
      </p:sp>
      <p:pic>
        <p:nvPicPr>
          <p:cNvPr id="5" name="圖片 4"/>
          <p:cNvPicPr>
            <a:picLocks noChangeAspect="1"/>
          </p:cNvPicPr>
          <p:nvPr/>
        </p:nvPicPr>
        <p:blipFill rotWithShape="1">
          <a:blip r:embed="rId3"/>
          <a:srcRect b="25543"/>
          <a:stretch/>
        </p:blipFill>
        <p:spPr>
          <a:xfrm>
            <a:off x="1052708" y="818054"/>
            <a:ext cx="6627088" cy="2335585"/>
          </a:xfrm>
          <a:prstGeom prst="rect">
            <a:avLst/>
          </a:prstGeom>
        </p:spPr>
      </p:pic>
    </p:spTree>
    <p:extLst>
      <p:ext uri="{BB962C8B-B14F-4D97-AF65-F5344CB8AC3E}">
        <p14:creationId xmlns:p14="http://schemas.microsoft.com/office/powerpoint/2010/main" val="3858022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https://www.kaggle.com/c/career-con-2019</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12282" y="1964675"/>
            <a:ext cx="7947878" cy="2450307"/>
          </a:xfrm>
          <a:prstGeom prst="rect">
            <a:avLst/>
          </a:prstGeom>
        </p:spPr>
      </p:pic>
      <p:sp>
        <p:nvSpPr>
          <p:cNvPr id="7" name="矩形 6"/>
          <p:cNvSpPr/>
          <p:nvPr/>
        </p:nvSpPr>
        <p:spPr>
          <a:xfrm>
            <a:off x="712282" y="4990053"/>
            <a:ext cx="7563500" cy="369332"/>
          </a:xfrm>
          <a:prstGeom prst="rect">
            <a:avLst/>
          </a:prstGeom>
        </p:spPr>
        <p:txBody>
          <a:bodyPr wrap="square">
            <a:spAutoFit/>
          </a:bodyPr>
          <a:lstStyle/>
          <a:p>
            <a:r>
              <a:rPr lang="en-US" altLang="zh-TW" dirty="0"/>
              <a:t>https://www.kaggle.com/purplejester/pytorch-deep-time-series-classification</a:t>
            </a:r>
            <a:endParaRPr lang="zh-TW" altLang="en-US" dirty="0"/>
          </a:p>
        </p:txBody>
      </p:sp>
      <p:sp>
        <p:nvSpPr>
          <p:cNvPr id="8" name="矩形 7"/>
          <p:cNvSpPr/>
          <p:nvPr/>
        </p:nvSpPr>
        <p:spPr>
          <a:xfrm>
            <a:off x="712282" y="5435754"/>
            <a:ext cx="7947878" cy="369332"/>
          </a:xfrm>
          <a:prstGeom prst="rect">
            <a:avLst/>
          </a:prstGeom>
        </p:spPr>
        <p:txBody>
          <a:bodyPr wrap="square">
            <a:spAutoFit/>
          </a:bodyPr>
          <a:lstStyle/>
          <a:p>
            <a:r>
              <a:rPr lang="en-US" altLang="zh-TW" dirty="0"/>
              <a:t>https://github.com/ammar1y/My-Solution-to-Help-Navigate-Robots-Competition</a:t>
            </a:r>
            <a:endParaRPr lang="zh-TW" altLang="en-US" dirty="0"/>
          </a:p>
        </p:txBody>
      </p:sp>
      <p:sp>
        <p:nvSpPr>
          <p:cNvPr id="9" name="矩形 8"/>
          <p:cNvSpPr/>
          <p:nvPr/>
        </p:nvSpPr>
        <p:spPr>
          <a:xfrm>
            <a:off x="712281" y="6056991"/>
            <a:ext cx="5198991" cy="369332"/>
          </a:xfrm>
          <a:prstGeom prst="rect">
            <a:avLst/>
          </a:prstGeom>
        </p:spPr>
        <p:txBody>
          <a:bodyPr wrap="square">
            <a:spAutoFit/>
          </a:bodyPr>
          <a:lstStyle/>
          <a:p>
            <a:r>
              <a:rPr lang="en-US" altLang="zh-TW" dirty="0"/>
              <a:t>https://www.youtube.com/watch?v=ageh45rxyXU</a:t>
            </a:r>
            <a:endParaRPr lang="zh-TW" altLang="en-US" dirty="0"/>
          </a:p>
        </p:txBody>
      </p:sp>
    </p:spTree>
    <p:extLst>
      <p:ext uri="{BB962C8B-B14F-4D97-AF65-F5344CB8AC3E}">
        <p14:creationId xmlns:p14="http://schemas.microsoft.com/office/powerpoint/2010/main" val="40084747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Kaggle</a:t>
            </a:r>
            <a:r>
              <a:rPr lang="en-US" altLang="zh-TW" dirty="0"/>
              <a:t> Earthquake Prediction Challenge</a:t>
            </a:r>
            <a:endParaRPr lang="zh-TW" altLang="en-US" dirty="0"/>
          </a:p>
        </p:txBody>
      </p:sp>
      <p:sp>
        <p:nvSpPr>
          <p:cNvPr id="4" name="矩形 3"/>
          <p:cNvSpPr/>
          <p:nvPr/>
        </p:nvSpPr>
        <p:spPr>
          <a:xfrm>
            <a:off x="628650" y="5683645"/>
            <a:ext cx="6765637" cy="369332"/>
          </a:xfrm>
          <a:prstGeom prst="rect">
            <a:avLst/>
          </a:prstGeom>
        </p:spPr>
        <p:txBody>
          <a:bodyPr wrap="square">
            <a:spAutoFit/>
          </a:bodyPr>
          <a:lstStyle/>
          <a:p>
            <a:r>
              <a:rPr lang="en-US" altLang="zh-TW" dirty="0"/>
              <a:t>https://github.com/llSourcell/Kaggle_Earthquake_challenge</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80868" y="2270850"/>
            <a:ext cx="8462960" cy="2372793"/>
          </a:xfrm>
          <a:prstGeom prst="rect">
            <a:avLst/>
          </a:prstGeom>
        </p:spPr>
      </p:pic>
      <p:sp>
        <p:nvSpPr>
          <p:cNvPr id="9" name="矩形 8"/>
          <p:cNvSpPr/>
          <p:nvPr/>
        </p:nvSpPr>
        <p:spPr>
          <a:xfrm>
            <a:off x="628650" y="1812745"/>
            <a:ext cx="6931891" cy="369332"/>
          </a:xfrm>
          <a:prstGeom prst="rect">
            <a:avLst/>
          </a:prstGeom>
        </p:spPr>
        <p:txBody>
          <a:bodyPr wrap="square">
            <a:spAutoFit/>
          </a:bodyPr>
          <a:lstStyle/>
          <a:p>
            <a:r>
              <a:rPr lang="en-US" altLang="zh-TW" dirty="0"/>
              <a:t>https://www.kaggle.com/c/LANL-Earthquake-Prediction/data</a:t>
            </a:r>
            <a:endParaRPr lang="zh-TW" altLang="en-US" dirty="0"/>
          </a:p>
        </p:txBody>
      </p:sp>
      <p:sp>
        <p:nvSpPr>
          <p:cNvPr id="10" name="矩形 9"/>
          <p:cNvSpPr/>
          <p:nvPr/>
        </p:nvSpPr>
        <p:spPr>
          <a:xfrm>
            <a:off x="628650" y="4794312"/>
            <a:ext cx="3717684" cy="369332"/>
          </a:xfrm>
          <a:prstGeom prst="rect">
            <a:avLst/>
          </a:prstGeom>
        </p:spPr>
        <p:txBody>
          <a:bodyPr wrap="none">
            <a:spAutoFit/>
          </a:bodyPr>
          <a:lstStyle/>
          <a:p>
            <a:r>
              <a:rPr lang="en-US" altLang="zh-TW" dirty="0"/>
              <a:t>https://github.com/Kaggle/kaggle-api</a:t>
            </a:r>
            <a:endParaRPr lang="zh-TW" altLang="en-US" dirty="0"/>
          </a:p>
        </p:txBody>
      </p:sp>
      <p:sp>
        <p:nvSpPr>
          <p:cNvPr id="11" name="矩形 10"/>
          <p:cNvSpPr/>
          <p:nvPr/>
        </p:nvSpPr>
        <p:spPr>
          <a:xfrm>
            <a:off x="628650" y="5314313"/>
            <a:ext cx="5273386" cy="369332"/>
          </a:xfrm>
          <a:prstGeom prst="rect">
            <a:avLst/>
          </a:prstGeom>
        </p:spPr>
        <p:txBody>
          <a:bodyPr wrap="square">
            <a:spAutoFit/>
          </a:bodyPr>
          <a:lstStyle/>
          <a:p>
            <a:r>
              <a:rPr lang="en-US" altLang="zh-TW" dirty="0"/>
              <a:t>https://www.youtube.com/watch?v=TffGdSsWKlA</a:t>
            </a:r>
            <a:endParaRPr lang="zh-TW" altLang="en-US" dirty="0"/>
          </a:p>
        </p:txBody>
      </p:sp>
      <p:sp>
        <p:nvSpPr>
          <p:cNvPr id="12" name="矩形 11"/>
          <p:cNvSpPr/>
          <p:nvPr/>
        </p:nvSpPr>
        <p:spPr>
          <a:xfrm>
            <a:off x="1973661" y="6160699"/>
            <a:ext cx="6274412" cy="646331"/>
          </a:xfrm>
          <a:prstGeom prst="rect">
            <a:avLst/>
          </a:prstGeom>
        </p:spPr>
        <p:txBody>
          <a:bodyPr wrap="square">
            <a:spAutoFit/>
          </a:bodyPr>
          <a:lstStyle/>
          <a:p>
            <a:r>
              <a:rPr lang="en-US" altLang="zh-TW" dirty="0" err="1"/>
              <a:t>Kaggle_challenges</a:t>
            </a:r>
            <a:r>
              <a:rPr lang="en-US" altLang="zh-TW" dirty="0"/>
              <a:t>/LANL_Earthquake_Challenge_DNN_1D_CNN_LSTM_with_TPU.ipynb</a:t>
            </a:r>
            <a:endParaRPr lang="zh-TW" altLang="en-US" dirty="0"/>
          </a:p>
        </p:txBody>
      </p:sp>
      <p:sp>
        <p:nvSpPr>
          <p:cNvPr id="5" name="矩形 4"/>
          <p:cNvSpPr/>
          <p:nvPr/>
        </p:nvSpPr>
        <p:spPr>
          <a:xfrm>
            <a:off x="711777" y="6160699"/>
            <a:ext cx="1261884" cy="584775"/>
          </a:xfrm>
          <a:prstGeom prst="rect">
            <a:avLst/>
          </a:prstGeom>
          <a:solidFill>
            <a:schemeClr val="tx1">
              <a:lumMod val="95000"/>
              <a:lumOff val="5000"/>
            </a:schemeClr>
          </a:solidFill>
        </p:spPr>
        <p:txBody>
          <a:bodyPr wrap="none">
            <a:spAutoFit/>
          </a:bodyPr>
          <a:lstStyle/>
          <a:p>
            <a:r>
              <a:rPr lang="en-US" altLang="zh-TW" sz="3200" dirty="0">
                <a:solidFill>
                  <a:schemeClr val="bg1"/>
                </a:solidFill>
              </a:rPr>
              <a:t>DEMO</a:t>
            </a:r>
            <a:endParaRPr lang="zh-TW" altLang="en-US" sz="3200" dirty="0">
              <a:solidFill>
                <a:schemeClr val="bg1"/>
              </a:solidFill>
            </a:endParaRPr>
          </a:p>
        </p:txBody>
      </p:sp>
    </p:spTree>
    <p:extLst>
      <p:ext uri="{BB962C8B-B14F-4D97-AF65-F5344CB8AC3E}">
        <p14:creationId xmlns:p14="http://schemas.microsoft.com/office/powerpoint/2010/main" val="2938593594"/>
      </p:ext>
    </p:extLst>
  </p:cSld>
  <p:clrMapOvr>
    <a:masterClrMapping/>
  </p:clrMapOvr>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5482</TotalTime>
  <Words>2000</Words>
  <Application>Microsoft Office PowerPoint</Application>
  <PresentationFormat>如螢幕大小 (4:3)</PresentationFormat>
  <Paragraphs>249</Paragraphs>
  <Slides>50</Slides>
  <Notes>0</Notes>
  <HiddenSlides>0</HiddenSlides>
  <MMClips>0</MMClips>
  <ScaleCrop>false</ScaleCrop>
  <HeadingPairs>
    <vt:vector size="6" baseType="variant">
      <vt:variant>
        <vt:lpstr>使用字型</vt:lpstr>
      </vt:variant>
      <vt:variant>
        <vt:i4>6</vt:i4>
      </vt:variant>
      <vt:variant>
        <vt:lpstr>佈景主題</vt:lpstr>
      </vt:variant>
      <vt:variant>
        <vt:i4>1</vt:i4>
      </vt:variant>
      <vt:variant>
        <vt:lpstr>投影片標題</vt:lpstr>
      </vt:variant>
      <vt:variant>
        <vt:i4>50</vt:i4>
      </vt:variant>
    </vt:vector>
  </HeadingPairs>
  <TitlesOfParts>
    <vt:vector size="57" baseType="lpstr">
      <vt:lpstr>等线</vt:lpstr>
      <vt:lpstr>等线 Light</vt:lpstr>
      <vt:lpstr>新細明體</vt:lpstr>
      <vt:lpstr>Arial</vt:lpstr>
      <vt:lpstr>Calibri</vt:lpstr>
      <vt:lpstr>Calibri Light</vt:lpstr>
      <vt:lpstr>Office 佈景主題</vt:lpstr>
      <vt:lpstr>PyTorch 深度學習實作班</vt:lpstr>
      <vt:lpstr>PowerPoint 簡報</vt:lpstr>
      <vt:lpstr>Time Series</vt:lpstr>
      <vt:lpstr>https://ocw.mit.edu/courses/mathematics/18-s096-topics-in-mathematics-with-applications-in-finance-fall-2013/video-lectures/lecture-8-time-series-analysis-i/</vt:lpstr>
      <vt:lpstr>Deep Time Series Classification</vt:lpstr>
      <vt:lpstr>空氣污染預測</vt:lpstr>
      <vt:lpstr>PowerPoint 簡報</vt:lpstr>
      <vt:lpstr>https://www.kaggle.com/c/career-con-2019</vt:lpstr>
      <vt:lpstr>Kaggle Earthquake Prediction Challenge</vt:lpstr>
      <vt:lpstr>PowerPoint 簡報</vt:lpstr>
      <vt:lpstr>PowerPoint 簡報</vt:lpstr>
      <vt:lpstr>PowerPoint 簡報</vt:lpstr>
      <vt:lpstr>NLP Natural Language Processing 自然語言處理</vt:lpstr>
      <vt:lpstr>NLP應用</vt:lpstr>
      <vt:lpstr>PowerPoint 簡報</vt:lpstr>
      <vt:lpstr>Chinese Word Segmentation中文分詞</vt:lpstr>
      <vt:lpstr>Chinese Word Segmentation中文分詞</vt:lpstr>
      <vt:lpstr>PowerPoint 簡報</vt:lpstr>
      <vt:lpstr>PowerPoint 簡報</vt:lpstr>
      <vt:lpstr>詞性標註Part-of-speech tagging</vt:lpstr>
      <vt:lpstr>詞性標註Part-of-speech tagging</vt:lpstr>
      <vt:lpstr>PowerPoint 簡報</vt:lpstr>
      <vt:lpstr>PowerPoint 簡報</vt:lpstr>
      <vt:lpstr>PowerPoint 簡報</vt:lpstr>
      <vt:lpstr>PowerPoint 簡報</vt:lpstr>
      <vt:lpstr>PowerPoint 簡報</vt:lpstr>
      <vt:lpstr>命名實體識別(Named Entity Recognition, NER)</vt:lpstr>
      <vt:lpstr>PowerPoint 簡報</vt:lpstr>
      <vt:lpstr>text classification  文本分類</vt:lpstr>
      <vt:lpstr>HAN分層注意網路</vt:lpstr>
      <vt:lpstr>PowerPoint 簡報</vt:lpstr>
      <vt:lpstr>PowerPoint 簡報</vt:lpstr>
      <vt:lpstr>PowerPoint 簡報</vt:lpstr>
      <vt:lpstr>PowerPoint 簡報</vt:lpstr>
      <vt:lpstr>PowerPoint 簡報</vt:lpstr>
      <vt:lpstr>Comparative Study of CNN and RNN for Natural Language Processing</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https://github.com/graykode/nlp-tutorial</vt:lpstr>
      <vt:lpstr>http://web.stanford.edu/class/cs224u/index.html</vt:lpstr>
      <vt:lpstr>http://cs224d.stanford.edu/</vt:lpstr>
      <vt:lpstr>PowerPoint 簡報</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KSU</dc:creator>
  <cp:lastModifiedBy>user</cp:lastModifiedBy>
  <cp:revision>64</cp:revision>
  <dcterms:created xsi:type="dcterms:W3CDTF">2019-08-24T20:00:08Z</dcterms:created>
  <dcterms:modified xsi:type="dcterms:W3CDTF">2023-05-05T04:53:12Z</dcterms:modified>
</cp:coreProperties>
</file>